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60" r:id="rId4"/>
    <p:sldId id="297" r:id="rId5"/>
    <p:sldId id="287" r:id="rId6"/>
    <p:sldId id="293" r:id="rId7"/>
    <p:sldId id="294" r:id="rId8"/>
    <p:sldId id="295" r:id="rId9"/>
    <p:sldId id="267" r:id="rId10"/>
    <p:sldId id="296" r:id="rId11"/>
    <p:sldId id="273" r:id="rId12"/>
    <p:sldId id="276" r:id="rId13"/>
  </p:sldIdLst>
  <p:sldSz cx="18288000" cy="13716000"/>
  <p:notesSz cx="18288000" cy="1371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8937797-74A1-4661-B09F-83F4AA8BF98F}">
          <p14:sldIdLst>
            <p14:sldId id="256"/>
            <p14:sldId id="278"/>
            <p14:sldId id="260"/>
            <p14:sldId id="297"/>
            <p14:sldId id="287"/>
            <p14:sldId id="293"/>
            <p14:sldId id="294"/>
            <p14:sldId id="295"/>
            <p14:sldId id="267"/>
            <p14:sldId id="296"/>
            <p14:sldId id="273"/>
            <p14:sldId id="2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369"/>
    <a:srgbClr val="808A99"/>
    <a:srgbClr val="EB213C"/>
    <a:srgbClr val="F0992C"/>
    <a:srgbClr val="3891DE"/>
    <a:srgbClr val="7EB34B"/>
    <a:srgbClr val="475768"/>
    <a:srgbClr val="A50021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5" autoAdjust="0"/>
    <p:restoredTop sz="94683" autoAdjust="0"/>
  </p:normalViewPr>
  <p:slideViewPr>
    <p:cSldViewPr>
      <p:cViewPr>
        <p:scale>
          <a:sx n="80" d="100"/>
          <a:sy n="80" d="100"/>
        </p:scale>
        <p:origin x="552" y="151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FEFC8-6C67-4981-BC7F-4DAEAC92925C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1028700"/>
            <a:ext cx="6858000" cy="5143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6515100"/>
            <a:ext cx="14630400" cy="6172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028613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13028613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3E78E-B824-4596-B7C6-C9684DFC1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37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3E78E-B824-4596-B7C6-C9684DFC1A5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87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4951" cy="13715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8288000" cy="13716000"/>
          </a:xfrm>
          <a:custGeom>
            <a:avLst/>
            <a:gdLst/>
            <a:ahLst/>
            <a:cxnLst/>
            <a:rect l="l" t="t" r="r" b="b"/>
            <a:pathLst>
              <a:path w="18288000" h="13716000">
                <a:moveTo>
                  <a:pt x="18288000" y="13715996"/>
                </a:moveTo>
                <a:lnTo>
                  <a:pt x="18288000" y="0"/>
                </a:lnTo>
                <a:lnTo>
                  <a:pt x="0" y="0"/>
                </a:lnTo>
                <a:lnTo>
                  <a:pt x="0" y="13715996"/>
                </a:lnTo>
                <a:lnTo>
                  <a:pt x="18288000" y="13715996"/>
                </a:lnTo>
                <a:close/>
              </a:path>
            </a:pathLst>
          </a:custGeom>
          <a:solidFill>
            <a:srgbClr val="18222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68881" y="5708025"/>
            <a:ext cx="14350237" cy="3547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7680960"/>
            <a:ext cx="12801600" cy="342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190"/>
              </a:lnSpc>
            </a:pPr>
            <a:r>
              <a:rPr spc="-20" dirty="0"/>
              <a:t>Презентациус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190"/>
              </a:lnSpc>
            </a:pPr>
            <a:r>
              <a:rPr spc="-20" dirty="0"/>
              <a:t>Презентациус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3154680"/>
            <a:ext cx="795528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3154680"/>
            <a:ext cx="795528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190"/>
              </a:lnSpc>
            </a:pPr>
            <a:r>
              <a:rPr spc="-20" dirty="0"/>
              <a:t>Презентациус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190"/>
              </a:lnSpc>
            </a:pPr>
            <a:r>
              <a:rPr spc="-20" dirty="0"/>
              <a:t>Презентациус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346423" y="12758928"/>
            <a:ext cx="356235" cy="357505"/>
          </a:xfrm>
          <a:custGeom>
            <a:avLst/>
            <a:gdLst/>
            <a:ahLst/>
            <a:cxnLst/>
            <a:rect l="l" t="t" r="r" b="b"/>
            <a:pathLst>
              <a:path w="356234" h="357505">
                <a:moveTo>
                  <a:pt x="178308" y="0"/>
                </a:moveTo>
                <a:lnTo>
                  <a:pt x="121124" y="2373"/>
                </a:lnTo>
                <a:lnTo>
                  <a:pt x="77255" y="10293"/>
                </a:lnTo>
                <a:lnTo>
                  <a:pt x="22873" y="47577"/>
                </a:lnTo>
                <a:lnTo>
                  <a:pt x="1992" y="121456"/>
                </a:lnTo>
                <a:lnTo>
                  <a:pt x="0" y="175120"/>
                </a:lnTo>
                <a:lnTo>
                  <a:pt x="1992" y="231417"/>
                </a:lnTo>
                <a:lnTo>
                  <a:pt x="9068" y="275418"/>
                </a:lnTo>
                <a:lnTo>
                  <a:pt x="45053" y="331831"/>
                </a:lnTo>
                <a:lnTo>
                  <a:pt x="121124" y="354958"/>
                </a:lnTo>
                <a:lnTo>
                  <a:pt x="178308" y="357352"/>
                </a:lnTo>
                <a:lnTo>
                  <a:pt x="234929" y="354958"/>
                </a:lnTo>
                <a:lnTo>
                  <a:pt x="278487" y="346892"/>
                </a:lnTo>
                <a:lnTo>
                  <a:pt x="332760" y="308447"/>
                </a:lnTo>
                <a:lnTo>
                  <a:pt x="353816" y="231417"/>
                </a:lnTo>
                <a:lnTo>
                  <a:pt x="355854" y="175120"/>
                </a:lnTo>
                <a:lnTo>
                  <a:pt x="353816" y="121456"/>
                </a:lnTo>
                <a:lnTo>
                  <a:pt x="346647" y="79342"/>
                </a:lnTo>
                <a:lnTo>
                  <a:pt x="310569" y="24961"/>
                </a:lnTo>
                <a:lnTo>
                  <a:pt x="234929" y="2373"/>
                </a:lnTo>
                <a:lnTo>
                  <a:pt x="178308" y="0"/>
                </a:lnTo>
                <a:close/>
              </a:path>
            </a:pathLst>
          </a:custGeom>
          <a:solidFill>
            <a:srgbClr val="389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472915" y="12835128"/>
            <a:ext cx="90805" cy="2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771619" y="12758928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178308" y="0"/>
                </a:moveTo>
                <a:lnTo>
                  <a:pt x="121124" y="2363"/>
                </a:lnTo>
                <a:lnTo>
                  <a:pt x="77255" y="10249"/>
                </a:lnTo>
                <a:lnTo>
                  <a:pt x="22873" y="47376"/>
                </a:lnTo>
                <a:lnTo>
                  <a:pt x="1992" y="120944"/>
                </a:lnTo>
                <a:lnTo>
                  <a:pt x="0" y="174383"/>
                </a:lnTo>
                <a:lnTo>
                  <a:pt x="1992" y="230437"/>
                </a:lnTo>
                <a:lnTo>
                  <a:pt x="9068" y="274247"/>
                </a:lnTo>
                <a:lnTo>
                  <a:pt x="45053" y="330417"/>
                </a:lnTo>
                <a:lnTo>
                  <a:pt x="121124" y="353444"/>
                </a:lnTo>
                <a:lnTo>
                  <a:pt x="178308" y="355828"/>
                </a:lnTo>
                <a:lnTo>
                  <a:pt x="234929" y="353444"/>
                </a:lnTo>
                <a:lnTo>
                  <a:pt x="278487" y="345414"/>
                </a:lnTo>
                <a:lnTo>
                  <a:pt x="332760" y="307134"/>
                </a:lnTo>
                <a:lnTo>
                  <a:pt x="353816" y="230437"/>
                </a:lnTo>
                <a:lnTo>
                  <a:pt x="355853" y="174383"/>
                </a:lnTo>
                <a:lnTo>
                  <a:pt x="353816" y="120944"/>
                </a:lnTo>
                <a:lnTo>
                  <a:pt x="346647" y="79007"/>
                </a:lnTo>
                <a:lnTo>
                  <a:pt x="310569" y="24855"/>
                </a:lnTo>
                <a:lnTo>
                  <a:pt x="234929" y="2363"/>
                </a:lnTo>
                <a:lnTo>
                  <a:pt x="178308" y="0"/>
                </a:lnTo>
                <a:close/>
              </a:path>
            </a:pathLst>
          </a:custGeom>
          <a:solidFill>
            <a:srgbClr val="389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6894175" y="12837236"/>
            <a:ext cx="92328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190"/>
              </a:lnSpc>
            </a:pPr>
            <a:r>
              <a:rPr spc="-20" dirty="0"/>
              <a:t>Презентациус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222723" y="734568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40">
                <a:moveTo>
                  <a:pt x="713232" y="0"/>
                </a:moveTo>
                <a:lnTo>
                  <a:pt x="356616" y="0"/>
                </a:lnTo>
                <a:lnTo>
                  <a:pt x="308220" y="3255"/>
                </a:lnTo>
                <a:lnTo>
                  <a:pt x="261805" y="12737"/>
                </a:lnTo>
                <a:lnTo>
                  <a:pt x="217795" y="28021"/>
                </a:lnTo>
                <a:lnTo>
                  <a:pt x="176614" y="48683"/>
                </a:lnTo>
                <a:lnTo>
                  <a:pt x="138688" y="74298"/>
                </a:lnTo>
                <a:lnTo>
                  <a:pt x="104441" y="104441"/>
                </a:lnTo>
                <a:lnTo>
                  <a:pt x="74298" y="138688"/>
                </a:lnTo>
                <a:lnTo>
                  <a:pt x="48683" y="176614"/>
                </a:lnTo>
                <a:lnTo>
                  <a:pt x="28021" y="217795"/>
                </a:lnTo>
                <a:lnTo>
                  <a:pt x="12737" y="261805"/>
                </a:lnTo>
                <a:lnTo>
                  <a:pt x="3255" y="308220"/>
                </a:lnTo>
                <a:lnTo>
                  <a:pt x="0" y="356615"/>
                </a:lnTo>
                <a:lnTo>
                  <a:pt x="3255" y="405011"/>
                </a:lnTo>
                <a:lnTo>
                  <a:pt x="12737" y="451426"/>
                </a:lnTo>
                <a:lnTo>
                  <a:pt x="28021" y="495436"/>
                </a:lnTo>
                <a:lnTo>
                  <a:pt x="48683" y="536617"/>
                </a:lnTo>
                <a:lnTo>
                  <a:pt x="74298" y="574543"/>
                </a:lnTo>
                <a:lnTo>
                  <a:pt x="104441" y="608790"/>
                </a:lnTo>
                <a:lnTo>
                  <a:pt x="138688" y="638933"/>
                </a:lnTo>
                <a:lnTo>
                  <a:pt x="176614" y="664548"/>
                </a:lnTo>
                <a:lnTo>
                  <a:pt x="217795" y="685210"/>
                </a:lnTo>
                <a:lnTo>
                  <a:pt x="261805" y="700494"/>
                </a:lnTo>
                <a:lnTo>
                  <a:pt x="308220" y="709976"/>
                </a:lnTo>
                <a:lnTo>
                  <a:pt x="356616" y="713231"/>
                </a:lnTo>
                <a:lnTo>
                  <a:pt x="405011" y="709976"/>
                </a:lnTo>
                <a:lnTo>
                  <a:pt x="451426" y="700494"/>
                </a:lnTo>
                <a:lnTo>
                  <a:pt x="495436" y="685210"/>
                </a:lnTo>
                <a:lnTo>
                  <a:pt x="536617" y="664548"/>
                </a:lnTo>
                <a:lnTo>
                  <a:pt x="574543" y="638933"/>
                </a:lnTo>
                <a:lnTo>
                  <a:pt x="608790" y="608790"/>
                </a:lnTo>
                <a:lnTo>
                  <a:pt x="638933" y="574543"/>
                </a:lnTo>
                <a:lnTo>
                  <a:pt x="664548" y="536617"/>
                </a:lnTo>
                <a:lnTo>
                  <a:pt x="685210" y="495436"/>
                </a:lnTo>
                <a:lnTo>
                  <a:pt x="700494" y="451426"/>
                </a:lnTo>
                <a:lnTo>
                  <a:pt x="709976" y="405011"/>
                </a:lnTo>
                <a:lnTo>
                  <a:pt x="713232" y="356615"/>
                </a:lnTo>
                <a:lnTo>
                  <a:pt x="713232" y="0"/>
                </a:lnTo>
                <a:close/>
              </a:path>
            </a:pathLst>
          </a:custGeom>
          <a:solidFill>
            <a:srgbClr val="389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8596" y="2089784"/>
            <a:ext cx="7210806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1543" y="3231260"/>
            <a:ext cx="14424913" cy="304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98194" y="12726829"/>
            <a:ext cx="2472054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190"/>
              </a:lnSpc>
            </a:pPr>
            <a:r>
              <a:rPr spc="-20" dirty="0"/>
              <a:t>Презентациус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12755880"/>
            <a:ext cx="420624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12755880"/>
            <a:ext cx="420624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937763" y="5714952"/>
            <a:ext cx="14350237" cy="3547745"/>
          </a:xfrm>
          <a:prstGeom prst="rect">
            <a:avLst/>
          </a:prstGeom>
        </p:spPr>
        <p:txBody>
          <a:bodyPr vert="horz" wrap="square" lIns="0" tIns="702945" rIns="0" bIns="0" rtlCol="0">
            <a:spAutoFit/>
          </a:bodyPr>
          <a:lstStyle/>
          <a:p>
            <a:pPr marL="70485" algn="l">
              <a:lnSpc>
                <a:spcPct val="100000"/>
              </a:lnSpc>
              <a:spcBef>
                <a:spcPts val="5535"/>
              </a:spcBef>
            </a:pPr>
            <a:r>
              <a:rPr lang="en-US" dirty="0"/>
              <a:t>WEBKASSA</a:t>
            </a:r>
            <a:endParaRPr spc="-5" dirty="0"/>
          </a:p>
          <a:p>
            <a:pPr marL="70485" marR="75565" algn="l">
              <a:lnSpc>
                <a:spcPct val="100000"/>
              </a:lnSpc>
              <a:spcBef>
                <a:spcPts val="1420"/>
              </a:spcBef>
            </a:pPr>
            <a:r>
              <a:rPr lang="ru-RU" sz="3600" b="0" spc="-25" dirty="0"/>
              <a:t>УМНОЕ РЕШЕНИЕ</a:t>
            </a:r>
            <a:r>
              <a:rPr sz="3600" b="0" dirty="0">
                <a:latin typeface="Arial"/>
                <a:cs typeface="Arial"/>
              </a:rPr>
              <a:t> </a:t>
            </a:r>
            <a:r>
              <a:rPr lang="ru-RU" sz="3600" b="0" spc="-75" dirty="0">
                <a:solidFill>
                  <a:srgbClr val="92D050"/>
                </a:solidFill>
              </a:rPr>
              <a:t>ДЛЯ ВАШЕГО БИЗНЕСА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3610843"/>
            <a:ext cx="3656329" cy="105410"/>
          </a:xfrm>
          <a:custGeom>
            <a:avLst/>
            <a:gdLst/>
            <a:ahLst/>
            <a:cxnLst/>
            <a:rect l="l" t="t" r="r" b="b"/>
            <a:pathLst>
              <a:path w="3656329" h="105409">
                <a:moveTo>
                  <a:pt x="0" y="105155"/>
                </a:moveTo>
                <a:lnTo>
                  <a:pt x="3656076" y="105155"/>
                </a:lnTo>
                <a:lnTo>
                  <a:pt x="3656076" y="0"/>
                </a:lnTo>
                <a:lnTo>
                  <a:pt x="0" y="0"/>
                </a:lnTo>
                <a:lnTo>
                  <a:pt x="0" y="105155"/>
                </a:lnTo>
                <a:close/>
              </a:path>
            </a:pathLst>
          </a:custGeom>
          <a:solidFill>
            <a:srgbClr val="7EB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48455" y="13610843"/>
            <a:ext cx="3667125" cy="105410"/>
          </a:xfrm>
          <a:custGeom>
            <a:avLst/>
            <a:gdLst/>
            <a:ahLst/>
            <a:cxnLst/>
            <a:rect l="l" t="t" r="r" b="b"/>
            <a:pathLst>
              <a:path w="3667125" h="105409">
                <a:moveTo>
                  <a:pt x="3666744" y="105155"/>
                </a:moveTo>
                <a:lnTo>
                  <a:pt x="3666744" y="0"/>
                </a:lnTo>
                <a:lnTo>
                  <a:pt x="0" y="0"/>
                </a:lnTo>
                <a:lnTo>
                  <a:pt x="0" y="105155"/>
                </a:lnTo>
                <a:lnTo>
                  <a:pt x="3666744" y="105155"/>
                </a:lnTo>
                <a:close/>
              </a:path>
            </a:pathLst>
          </a:custGeom>
          <a:solidFill>
            <a:srgbClr val="389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3007" y="13610843"/>
            <a:ext cx="3667125" cy="105410"/>
          </a:xfrm>
          <a:custGeom>
            <a:avLst/>
            <a:gdLst/>
            <a:ahLst/>
            <a:cxnLst/>
            <a:rect l="l" t="t" r="r" b="b"/>
            <a:pathLst>
              <a:path w="3667125" h="105409">
                <a:moveTo>
                  <a:pt x="3666744" y="105155"/>
                </a:moveTo>
                <a:lnTo>
                  <a:pt x="3666744" y="0"/>
                </a:lnTo>
                <a:lnTo>
                  <a:pt x="0" y="0"/>
                </a:lnTo>
                <a:lnTo>
                  <a:pt x="0" y="105155"/>
                </a:lnTo>
                <a:lnTo>
                  <a:pt x="3666744" y="105155"/>
                </a:lnTo>
                <a:close/>
              </a:path>
            </a:pathLst>
          </a:custGeom>
          <a:solidFill>
            <a:srgbClr val="874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62131" y="13610843"/>
            <a:ext cx="3667125" cy="105410"/>
          </a:xfrm>
          <a:custGeom>
            <a:avLst/>
            <a:gdLst/>
            <a:ahLst/>
            <a:cxnLst/>
            <a:rect l="l" t="t" r="r" b="b"/>
            <a:pathLst>
              <a:path w="3667125" h="105409">
                <a:moveTo>
                  <a:pt x="3666744" y="105155"/>
                </a:moveTo>
                <a:lnTo>
                  <a:pt x="3666744" y="0"/>
                </a:lnTo>
                <a:lnTo>
                  <a:pt x="0" y="0"/>
                </a:lnTo>
                <a:lnTo>
                  <a:pt x="0" y="105155"/>
                </a:lnTo>
                <a:lnTo>
                  <a:pt x="3666744" y="105155"/>
                </a:lnTo>
                <a:close/>
              </a:path>
            </a:pathLst>
          </a:custGeom>
          <a:solidFill>
            <a:srgbClr val="F09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21256" y="13610843"/>
            <a:ext cx="3667125" cy="105410"/>
          </a:xfrm>
          <a:custGeom>
            <a:avLst/>
            <a:gdLst/>
            <a:ahLst/>
            <a:cxnLst/>
            <a:rect l="l" t="t" r="r" b="b"/>
            <a:pathLst>
              <a:path w="3667125" h="105409">
                <a:moveTo>
                  <a:pt x="3666742" y="0"/>
                </a:moveTo>
                <a:lnTo>
                  <a:pt x="0" y="0"/>
                </a:lnTo>
                <a:lnTo>
                  <a:pt x="0" y="105155"/>
                </a:lnTo>
                <a:lnTo>
                  <a:pt x="3666742" y="105155"/>
                </a:lnTo>
                <a:lnTo>
                  <a:pt x="3666742" y="0"/>
                </a:lnTo>
                <a:close/>
              </a:path>
            </a:pathLst>
          </a:custGeom>
          <a:solidFill>
            <a:srgbClr val="EB2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27" y="6858000"/>
            <a:ext cx="2418500" cy="2397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73600" y="828496"/>
            <a:ext cx="493014" cy="4289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lang="en-US" sz="2700" dirty="0">
                <a:solidFill>
                  <a:srgbClr val="FFFFFF"/>
                </a:solidFill>
                <a:latin typeface="Calibri Light"/>
                <a:cs typeface="Calibri Light"/>
              </a:rPr>
              <a:t>11</a:t>
            </a:r>
            <a:endParaRPr sz="27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33589" y="3206496"/>
            <a:ext cx="306706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7EB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82584" y="320649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3891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40725" y="3206496"/>
            <a:ext cx="306706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475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89720" y="320649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09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37193" y="3206496"/>
            <a:ext cx="306706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EB2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83140" y="320649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96863" y="3231262"/>
            <a:ext cx="4522470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 algn="ctr">
              <a:spcBef>
                <a:spcPts val="105"/>
              </a:spcBef>
            </a:pPr>
            <a:r>
              <a:rPr lang="ru-RU" sz="2900" spc="-4" dirty="0">
                <a:solidFill>
                  <a:srgbClr val="BEBEBE"/>
                </a:solidFill>
                <a:latin typeface="Calibri Light"/>
                <a:cs typeface="Calibri Light"/>
              </a:rPr>
              <a:t>Взгляд на будущее</a:t>
            </a:r>
            <a:endParaRPr sz="2900" dirty="0">
              <a:latin typeface="Calibri Light"/>
              <a:cs typeface="Calibr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01869" y="5105401"/>
            <a:ext cx="2782570" cy="1964056"/>
          </a:xfrm>
          <a:custGeom>
            <a:avLst/>
            <a:gdLst/>
            <a:ahLst/>
            <a:cxnLst/>
            <a:rect l="l" t="t" r="r" b="b"/>
            <a:pathLst>
              <a:path w="2782570" h="1964054">
                <a:moveTo>
                  <a:pt x="1411128" y="0"/>
                </a:moveTo>
                <a:lnTo>
                  <a:pt x="1365643" y="86"/>
                </a:lnTo>
                <a:lnTo>
                  <a:pt x="1320203" y="2256"/>
                </a:lnTo>
                <a:lnTo>
                  <a:pt x="1274887" y="6512"/>
                </a:lnTo>
                <a:lnTo>
                  <a:pt x="1229775" y="12854"/>
                </a:lnTo>
                <a:lnTo>
                  <a:pt x="1184946" y="21283"/>
                </a:lnTo>
                <a:lnTo>
                  <a:pt x="1140477" y="31801"/>
                </a:lnTo>
                <a:lnTo>
                  <a:pt x="1096449" y="44407"/>
                </a:lnTo>
                <a:lnTo>
                  <a:pt x="1052941" y="59104"/>
                </a:lnTo>
                <a:lnTo>
                  <a:pt x="1010030" y="75892"/>
                </a:lnTo>
                <a:lnTo>
                  <a:pt x="967797" y="94772"/>
                </a:lnTo>
                <a:lnTo>
                  <a:pt x="926320" y="115746"/>
                </a:lnTo>
                <a:lnTo>
                  <a:pt x="885679" y="138814"/>
                </a:lnTo>
                <a:lnTo>
                  <a:pt x="845951" y="163977"/>
                </a:lnTo>
                <a:lnTo>
                  <a:pt x="807217" y="191236"/>
                </a:lnTo>
                <a:lnTo>
                  <a:pt x="769555" y="220592"/>
                </a:lnTo>
                <a:lnTo>
                  <a:pt x="733043" y="252047"/>
                </a:lnTo>
                <a:lnTo>
                  <a:pt x="0" y="981662"/>
                </a:lnTo>
                <a:lnTo>
                  <a:pt x="700659" y="1682067"/>
                </a:lnTo>
                <a:lnTo>
                  <a:pt x="736199" y="1715259"/>
                </a:lnTo>
                <a:lnTo>
                  <a:pt x="772948" y="1746375"/>
                </a:lnTo>
                <a:lnTo>
                  <a:pt x="810829" y="1775413"/>
                </a:lnTo>
                <a:lnTo>
                  <a:pt x="849762" y="1802373"/>
                </a:lnTo>
                <a:lnTo>
                  <a:pt x="889669" y="1827255"/>
                </a:lnTo>
                <a:lnTo>
                  <a:pt x="930471" y="1850058"/>
                </a:lnTo>
                <a:lnTo>
                  <a:pt x="972090" y="1870781"/>
                </a:lnTo>
                <a:lnTo>
                  <a:pt x="1014448" y="1889424"/>
                </a:lnTo>
                <a:lnTo>
                  <a:pt x="1057465" y="1905986"/>
                </a:lnTo>
                <a:lnTo>
                  <a:pt x="1101063" y="1920467"/>
                </a:lnTo>
                <a:lnTo>
                  <a:pt x="1145164" y="1932866"/>
                </a:lnTo>
                <a:lnTo>
                  <a:pt x="1189688" y="1943182"/>
                </a:lnTo>
                <a:lnTo>
                  <a:pt x="1234559" y="1951415"/>
                </a:lnTo>
                <a:lnTo>
                  <a:pt x="1279696" y="1957565"/>
                </a:lnTo>
                <a:lnTo>
                  <a:pt x="1325021" y="1961630"/>
                </a:lnTo>
                <a:lnTo>
                  <a:pt x="1370456" y="1963610"/>
                </a:lnTo>
                <a:lnTo>
                  <a:pt x="1415923" y="1963505"/>
                </a:lnTo>
                <a:lnTo>
                  <a:pt x="1461342" y="1961314"/>
                </a:lnTo>
                <a:lnTo>
                  <a:pt x="1506636" y="1957036"/>
                </a:lnTo>
                <a:lnTo>
                  <a:pt x="1551725" y="1950671"/>
                </a:lnTo>
                <a:lnTo>
                  <a:pt x="1596531" y="1942218"/>
                </a:lnTo>
                <a:lnTo>
                  <a:pt x="1640975" y="1931677"/>
                </a:lnTo>
                <a:lnTo>
                  <a:pt x="1684980" y="1919046"/>
                </a:lnTo>
                <a:lnTo>
                  <a:pt x="1728466" y="1904327"/>
                </a:lnTo>
                <a:lnTo>
                  <a:pt x="1771354" y="1887517"/>
                </a:lnTo>
                <a:lnTo>
                  <a:pt x="1813567" y="1868617"/>
                </a:lnTo>
                <a:lnTo>
                  <a:pt x="1855026" y="1847625"/>
                </a:lnTo>
                <a:lnTo>
                  <a:pt x="1895652" y="1824541"/>
                </a:lnTo>
                <a:lnTo>
                  <a:pt x="1935366" y="1799365"/>
                </a:lnTo>
                <a:lnTo>
                  <a:pt x="1974091" y="1772096"/>
                </a:lnTo>
                <a:lnTo>
                  <a:pt x="2011747" y="1742734"/>
                </a:lnTo>
                <a:lnTo>
                  <a:pt x="2048256" y="1711277"/>
                </a:lnTo>
                <a:lnTo>
                  <a:pt x="2051304" y="1711277"/>
                </a:lnTo>
                <a:lnTo>
                  <a:pt x="2782062" y="981662"/>
                </a:lnTo>
                <a:lnTo>
                  <a:pt x="2080640" y="281257"/>
                </a:lnTo>
                <a:lnTo>
                  <a:pt x="2045167" y="248132"/>
                </a:lnTo>
                <a:lnTo>
                  <a:pt x="2008476" y="217075"/>
                </a:lnTo>
                <a:lnTo>
                  <a:pt x="1970646" y="188087"/>
                </a:lnTo>
                <a:lnTo>
                  <a:pt x="1931756" y="161169"/>
                </a:lnTo>
                <a:lnTo>
                  <a:pt x="1891884" y="136323"/>
                </a:lnTo>
                <a:lnTo>
                  <a:pt x="1851111" y="113549"/>
                </a:lnTo>
                <a:lnTo>
                  <a:pt x="1809514" y="92848"/>
                </a:lnTo>
                <a:lnTo>
                  <a:pt x="1767173" y="74221"/>
                </a:lnTo>
                <a:lnTo>
                  <a:pt x="1724166" y="57670"/>
                </a:lnTo>
                <a:lnTo>
                  <a:pt x="1680574" y="43194"/>
                </a:lnTo>
                <a:lnTo>
                  <a:pt x="1636474" y="30796"/>
                </a:lnTo>
                <a:lnTo>
                  <a:pt x="1591945" y="20477"/>
                </a:lnTo>
                <a:lnTo>
                  <a:pt x="1547068" y="12236"/>
                </a:lnTo>
                <a:lnTo>
                  <a:pt x="1501920" y="6076"/>
                </a:lnTo>
                <a:lnTo>
                  <a:pt x="1456580" y="1996"/>
                </a:lnTo>
                <a:lnTo>
                  <a:pt x="1411128" y="0"/>
                </a:lnTo>
                <a:close/>
              </a:path>
            </a:pathLst>
          </a:custGeom>
          <a:solidFill>
            <a:srgbClr val="F09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74538" y="7121668"/>
            <a:ext cx="3254376" cy="2022341"/>
          </a:xfrm>
          <a:prstGeom prst="rect">
            <a:avLst/>
          </a:prstGeom>
        </p:spPr>
        <p:txBody>
          <a:bodyPr vert="horz" wrap="square" lIns="0" tIns="97783" rIns="0" bIns="0" rtlCol="0">
            <a:spAutoFit/>
          </a:bodyPr>
          <a:lstStyle/>
          <a:p>
            <a:pPr marL="278748" marR="59051" indent="-256523" algn="ctr">
              <a:spcBef>
                <a:spcPts val="450"/>
              </a:spcBef>
            </a:pPr>
            <a:r>
              <a:rPr lang="ru-RU" sz="2500" spc="-9" dirty="0">
                <a:solidFill>
                  <a:srgbClr val="445369"/>
                </a:solidFill>
                <a:latin typeface="Calibri Light"/>
                <a:cs typeface="Calibri Light"/>
              </a:rPr>
              <a:t>Заявка обрабатывается и производится регистрация организации в системе </a:t>
            </a:r>
            <a:r>
              <a:rPr lang="en-US" sz="2500" spc="-9" dirty="0">
                <a:solidFill>
                  <a:srgbClr val="445369"/>
                </a:solidFill>
                <a:latin typeface="Calibri Light"/>
                <a:cs typeface="Calibri Light"/>
              </a:rPr>
              <a:t>Webkassa.kz</a:t>
            </a:r>
            <a:endParaRPr sz="2500" dirty="0">
              <a:latin typeface="Calibri Light"/>
              <a:cs typeface="Calibri 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724645" y="5105401"/>
            <a:ext cx="2777490" cy="1964056"/>
          </a:xfrm>
          <a:custGeom>
            <a:avLst/>
            <a:gdLst/>
            <a:ahLst/>
            <a:cxnLst/>
            <a:rect l="l" t="t" r="r" b="b"/>
            <a:pathLst>
              <a:path w="2777490" h="1964054">
                <a:moveTo>
                  <a:pt x="1410493" y="0"/>
                </a:moveTo>
                <a:lnTo>
                  <a:pt x="1364927" y="86"/>
                </a:lnTo>
                <a:lnTo>
                  <a:pt x="1319397" y="2256"/>
                </a:lnTo>
                <a:lnTo>
                  <a:pt x="1273984" y="6512"/>
                </a:lnTo>
                <a:lnTo>
                  <a:pt x="1228764" y="12854"/>
                </a:lnTo>
                <a:lnTo>
                  <a:pt x="1183816" y="21283"/>
                </a:lnTo>
                <a:lnTo>
                  <a:pt x="1139219" y="31801"/>
                </a:lnTo>
                <a:lnTo>
                  <a:pt x="1095050" y="44407"/>
                </a:lnTo>
                <a:lnTo>
                  <a:pt x="1051389" y="59104"/>
                </a:lnTo>
                <a:lnTo>
                  <a:pt x="1008313" y="75892"/>
                </a:lnTo>
                <a:lnTo>
                  <a:pt x="965900" y="94772"/>
                </a:lnTo>
                <a:lnTo>
                  <a:pt x="924229" y="115746"/>
                </a:lnTo>
                <a:lnTo>
                  <a:pt x="883378" y="138814"/>
                </a:lnTo>
                <a:lnTo>
                  <a:pt x="843426" y="163977"/>
                </a:lnTo>
                <a:lnTo>
                  <a:pt x="804450" y="191236"/>
                </a:lnTo>
                <a:lnTo>
                  <a:pt x="766529" y="220592"/>
                </a:lnTo>
                <a:lnTo>
                  <a:pt x="729741" y="252047"/>
                </a:lnTo>
                <a:lnTo>
                  <a:pt x="0" y="981662"/>
                </a:lnTo>
                <a:lnTo>
                  <a:pt x="697483" y="1682067"/>
                </a:lnTo>
                <a:lnTo>
                  <a:pt x="732933" y="1715259"/>
                </a:lnTo>
                <a:lnTo>
                  <a:pt x="769602" y="1746375"/>
                </a:lnTo>
                <a:lnTo>
                  <a:pt x="807412" y="1775413"/>
                </a:lnTo>
                <a:lnTo>
                  <a:pt x="846285" y="1802373"/>
                </a:lnTo>
                <a:lnTo>
                  <a:pt x="886142" y="1827255"/>
                </a:lnTo>
                <a:lnTo>
                  <a:pt x="926904" y="1850058"/>
                </a:lnTo>
                <a:lnTo>
                  <a:pt x="968494" y="1870781"/>
                </a:lnTo>
                <a:lnTo>
                  <a:pt x="1010832" y="1889424"/>
                </a:lnTo>
                <a:lnTo>
                  <a:pt x="1053841" y="1905986"/>
                </a:lnTo>
                <a:lnTo>
                  <a:pt x="1097442" y="1920467"/>
                </a:lnTo>
                <a:lnTo>
                  <a:pt x="1141557" y="1932866"/>
                </a:lnTo>
                <a:lnTo>
                  <a:pt x="1186107" y="1943182"/>
                </a:lnTo>
                <a:lnTo>
                  <a:pt x="1231014" y="1951415"/>
                </a:lnTo>
                <a:lnTo>
                  <a:pt x="1276199" y="1957565"/>
                </a:lnTo>
                <a:lnTo>
                  <a:pt x="1321584" y="1961630"/>
                </a:lnTo>
                <a:lnTo>
                  <a:pt x="1367091" y="1963610"/>
                </a:lnTo>
                <a:lnTo>
                  <a:pt x="1412641" y="1963505"/>
                </a:lnTo>
                <a:lnTo>
                  <a:pt x="1458156" y="1961314"/>
                </a:lnTo>
                <a:lnTo>
                  <a:pt x="1503557" y="1957036"/>
                </a:lnTo>
                <a:lnTo>
                  <a:pt x="1548765" y="1950671"/>
                </a:lnTo>
                <a:lnTo>
                  <a:pt x="1593704" y="1942218"/>
                </a:lnTo>
                <a:lnTo>
                  <a:pt x="1638293" y="1931677"/>
                </a:lnTo>
                <a:lnTo>
                  <a:pt x="1682456" y="1919046"/>
                </a:lnTo>
                <a:lnTo>
                  <a:pt x="1726112" y="1904327"/>
                </a:lnTo>
                <a:lnTo>
                  <a:pt x="1769184" y="1887517"/>
                </a:lnTo>
                <a:lnTo>
                  <a:pt x="1811594" y="1868617"/>
                </a:lnTo>
                <a:lnTo>
                  <a:pt x="1853263" y="1847625"/>
                </a:lnTo>
                <a:lnTo>
                  <a:pt x="1894112" y="1824541"/>
                </a:lnTo>
                <a:lnTo>
                  <a:pt x="1934064" y="1799365"/>
                </a:lnTo>
                <a:lnTo>
                  <a:pt x="1973039" y="1772096"/>
                </a:lnTo>
                <a:lnTo>
                  <a:pt x="2010960" y="1742734"/>
                </a:lnTo>
                <a:lnTo>
                  <a:pt x="2047748" y="1711277"/>
                </a:lnTo>
                <a:lnTo>
                  <a:pt x="2777489" y="981662"/>
                </a:lnTo>
                <a:lnTo>
                  <a:pt x="2080767" y="281257"/>
                </a:lnTo>
                <a:lnTo>
                  <a:pt x="2045249" y="248132"/>
                </a:lnTo>
                <a:lnTo>
                  <a:pt x="2008515" y="217075"/>
                </a:lnTo>
                <a:lnTo>
                  <a:pt x="1970644" y="188087"/>
                </a:lnTo>
                <a:lnTo>
                  <a:pt x="1931715" y="161169"/>
                </a:lnTo>
                <a:lnTo>
                  <a:pt x="1891805" y="136323"/>
                </a:lnTo>
                <a:lnTo>
                  <a:pt x="1850994" y="113549"/>
                </a:lnTo>
                <a:lnTo>
                  <a:pt x="1809359" y="92848"/>
                </a:lnTo>
                <a:lnTo>
                  <a:pt x="1766978" y="74221"/>
                </a:lnTo>
                <a:lnTo>
                  <a:pt x="1723931" y="57670"/>
                </a:lnTo>
                <a:lnTo>
                  <a:pt x="1680294" y="43194"/>
                </a:lnTo>
                <a:lnTo>
                  <a:pt x="1636147" y="30796"/>
                </a:lnTo>
                <a:lnTo>
                  <a:pt x="1591568" y="20477"/>
                </a:lnTo>
                <a:lnTo>
                  <a:pt x="1546635" y="12236"/>
                </a:lnTo>
                <a:lnTo>
                  <a:pt x="1501426" y="6076"/>
                </a:lnTo>
                <a:lnTo>
                  <a:pt x="1456019" y="1996"/>
                </a:lnTo>
                <a:lnTo>
                  <a:pt x="1410493" y="0"/>
                </a:lnTo>
                <a:close/>
              </a:path>
            </a:pathLst>
          </a:custGeom>
          <a:solidFill>
            <a:srgbClr val="7EB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189721" y="7129591"/>
            <a:ext cx="3816986" cy="1637621"/>
          </a:xfrm>
          <a:prstGeom prst="rect">
            <a:avLst/>
          </a:prstGeom>
        </p:spPr>
        <p:txBody>
          <a:bodyPr vert="horz" wrap="square" lIns="0" tIns="97783" rIns="0" bIns="0" rtlCol="0">
            <a:spAutoFit/>
          </a:bodyPr>
          <a:lstStyle/>
          <a:p>
            <a:pPr marL="12065" marR="5080" algn="ctr">
              <a:spcBef>
                <a:spcPts val="450"/>
              </a:spcBef>
            </a:pPr>
            <a:r>
              <a:rPr lang="ru-RU" sz="2500" spc="-9" dirty="0">
                <a:solidFill>
                  <a:srgbClr val="445369"/>
                </a:solidFill>
                <a:latin typeface="Calibri Light"/>
                <a:cs typeface="Calibri Light"/>
              </a:rPr>
              <a:t>Оформляется кассовый аппарат и производится активация решения на стороне клиента </a:t>
            </a:r>
            <a:endParaRPr sz="2500" dirty="0">
              <a:latin typeface="Calibri Light"/>
              <a:cs typeface="Calibri Ligh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615416" y="5105879"/>
            <a:ext cx="2779396" cy="1965325"/>
          </a:xfrm>
          <a:custGeom>
            <a:avLst/>
            <a:gdLst/>
            <a:ahLst/>
            <a:cxnLst/>
            <a:rect l="l" t="t" r="r" b="b"/>
            <a:pathLst>
              <a:path w="2779394" h="1965325">
                <a:moveTo>
                  <a:pt x="732917" y="248904"/>
                </a:moveTo>
                <a:lnTo>
                  <a:pt x="0" y="982329"/>
                </a:lnTo>
                <a:lnTo>
                  <a:pt x="700659" y="1680321"/>
                </a:lnTo>
                <a:lnTo>
                  <a:pt x="736082" y="1713836"/>
                </a:lnTo>
                <a:lnTo>
                  <a:pt x="772719" y="1745254"/>
                </a:lnTo>
                <a:lnTo>
                  <a:pt x="810491" y="1774576"/>
                </a:lnTo>
                <a:lnTo>
                  <a:pt x="849320" y="1801800"/>
                </a:lnTo>
                <a:lnTo>
                  <a:pt x="889127" y="1826927"/>
                </a:lnTo>
                <a:lnTo>
                  <a:pt x="929832" y="1849958"/>
                </a:lnTo>
                <a:lnTo>
                  <a:pt x="971358" y="1870891"/>
                </a:lnTo>
                <a:lnTo>
                  <a:pt x="1013626" y="1889728"/>
                </a:lnTo>
                <a:lnTo>
                  <a:pt x="1056557" y="1906467"/>
                </a:lnTo>
                <a:lnTo>
                  <a:pt x="1100072" y="1921110"/>
                </a:lnTo>
                <a:lnTo>
                  <a:pt x="1144093" y="1933655"/>
                </a:lnTo>
                <a:lnTo>
                  <a:pt x="1188541" y="1944104"/>
                </a:lnTo>
                <a:lnTo>
                  <a:pt x="1233337" y="1952455"/>
                </a:lnTo>
                <a:lnTo>
                  <a:pt x="1278403" y="1958710"/>
                </a:lnTo>
                <a:lnTo>
                  <a:pt x="1323659" y="1962867"/>
                </a:lnTo>
                <a:lnTo>
                  <a:pt x="1369028" y="1964928"/>
                </a:lnTo>
                <a:lnTo>
                  <a:pt x="1414430" y="1964891"/>
                </a:lnTo>
                <a:lnTo>
                  <a:pt x="1459787" y="1962758"/>
                </a:lnTo>
                <a:lnTo>
                  <a:pt x="1505020" y="1958527"/>
                </a:lnTo>
                <a:lnTo>
                  <a:pt x="1550050" y="1952200"/>
                </a:lnTo>
                <a:lnTo>
                  <a:pt x="1594800" y="1943775"/>
                </a:lnTo>
                <a:lnTo>
                  <a:pt x="1639189" y="1933254"/>
                </a:lnTo>
                <a:lnTo>
                  <a:pt x="1683139" y="1920636"/>
                </a:lnTo>
                <a:lnTo>
                  <a:pt x="1726572" y="1905920"/>
                </a:lnTo>
                <a:lnTo>
                  <a:pt x="1769410" y="1889108"/>
                </a:lnTo>
                <a:lnTo>
                  <a:pt x="1811572" y="1870199"/>
                </a:lnTo>
                <a:lnTo>
                  <a:pt x="1852981" y="1849192"/>
                </a:lnTo>
                <a:lnTo>
                  <a:pt x="1893558" y="1826089"/>
                </a:lnTo>
                <a:lnTo>
                  <a:pt x="1933224" y="1800889"/>
                </a:lnTo>
                <a:lnTo>
                  <a:pt x="1971900" y="1773591"/>
                </a:lnTo>
                <a:lnTo>
                  <a:pt x="2009508" y="1744197"/>
                </a:lnTo>
                <a:lnTo>
                  <a:pt x="2045970" y="1712706"/>
                </a:lnTo>
                <a:lnTo>
                  <a:pt x="2779014" y="982329"/>
                </a:lnTo>
                <a:lnTo>
                  <a:pt x="2078355" y="281162"/>
                </a:lnTo>
                <a:lnTo>
                  <a:pt x="2047963" y="252714"/>
                </a:lnTo>
                <a:lnTo>
                  <a:pt x="732917" y="252714"/>
                </a:lnTo>
                <a:lnTo>
                  <a:pt x="732917" y="248904"/>
                </a:lnTo>
                <a:close/>
              </a:path>
              <a:path w="2779394" h="1965325">
                <a:moveTo>
                  <a:pt x="1409969" y="0"/>
                </a:moveTo>
                <a:lnTo>
                  <a:pt x="1364564" y="123"/>
                </a:lnTo>
                <a:lnTo>
                  <a:pt x="1319204" y="2332"/>
                </a:lnTo>
                <a:lnTo>
                  <a:pt x="1273967" y="6628"/>
                </a:lnTo>
                <a:lnTo>
                  <a:pt x="1228932" y="13012"/>
                </a:lnTo>
                <a:lnTo>
                  <a:pt x="1184178" y="21484"/>
                </a:lnTo>
                <a:lnTo>
                  <a:pt x="1139783" y="32045"/>
                </a:lnTo>
                <a:lnTo>
                  <a:pt x="1095827" y="44696"/>
                </a:lnTo>
                <a:lnTo>
                  <a:pt x="1052387" y="59437"/>
                </a:lnTo>
                <a:lnTo>
                  <a:pt x="1009543" y="76270"/>
                </a:lnTo>
                <a:lnTo>
                  <a:pt x="967373" y="95195"/>
                </a:lnTo>
                <a:lnTo>
                  <a:pt x="925956" y="116212"/>
                </a:lnTo>
                <a:lnTo>
                  <a:pt x="885370" y="139323"/>
                </a:lnTo>
                <a:lnTo>
                  <a:pt x="845695" y="164527"/>
                </a:lnTo>
                <a:lnTo>
                  <a:pt x="807008" y="191827"/>
                </a:lnTo>
                <a:lnTo>
                  <a:pt x="769389" y="221222"/>
                </a:lnTo>
                <a:lnTo>
                  <a:pt x="732917" y="252714"/>
                </a:lnTo>
                <a:lnTo>
                  <a:pt x="2047963" y="252714"/>
                </a:lnTo>
                <a:lnTo>
                  <a:pt x="2006294" y="216921"/>
                </a:lnTo>
                <a:lnTo>
                  <a:pt x="1968522" y="187913"/>
                </a:lnTo>
                <a:lnTo>
                  <a:pt x="1929693" y="160982"/>
                </a:lnTo>
                <a:lnTo>
                  <a:pt x="1889886" y="136127"/>
                </a:lnTo>
                <a:lnTo>
                  <a:pt x="1849180" y="113350"/>
                </a:lnTo>
                <a:lnTo>
                  <a:pt x="1807653" y="92651"/>
                </a:lnTo>
                <a:lnTo>
                  <a:pt x="1765385" y="74031"/>
                </a:lnTo>
                <a:lnTo>
                  <a:pt x="1722453" y="57490"/>
                </a:lnTo>
                <a:lnTo>
                  <a:pt x="1678937" y="43030"/>
                </a:lnTo>
                <a:lnTo>
                  <a:pt x="1634915" y="30651"/>
                </a:lnTo>
                <a:lnTo>
                  <a:pt x="1590465" y="20354"/>
                </a:lnTo>
                <a:lnTo>
                  <a:pt x="1545668" y="12140"/>
                </a:lnTo>
                <a:lnTo>
                  <a:pt x="1500600" y="6009"/>
                </a:lnTo>
                <a:lnTo>
                  <a:pt x="1455341" y="1962"/>
                </a:lnTo>
                <a:lnTo>
                  <a:pt x="1409969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60016" y="5923614"/>
            <a:ext cx="28576" cy="11429"/>
          </a:xfrm>
          <a:custGeom>
            <a:avLst/>
            <a:gdLst/>
            <a:ahLst/>
            <a:cxnLst/>
            <a:rect l="l" t="t" r="r" b="b"/>
            <a:pathLst>
              <a:path w="28575" h="11429">
                <a:moveTo>
                  <a:pt x="0" y="0"/>
                </a:moveTo>
                <a:lnTo>
                  <a:pt x="0" y="11303"/>
                </a:lnTo>
                <a:lnTo>
                  <a:pt x="28448" y="11303"/>
                </a:lnTo>
                <a:lnTo>
                  <a:pt x="20002" y="11126"/>
                </a:lnTo>
                <a:lnTo>
                  <a:pt x="14224" y="9890"/>
                </a:lnTo>
                <a:lnTo>
                  <a:pt x="8445" y="65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3105065" y="7121668"/>
            <a:ext cx="4235514" cy="1252900"/>
          </a:xfrm>
          <a:prstGeom prst="rect">
            <a:avLst/>
          </a:prstGeom>
        </p:spPr>
        <p:txBody>
          <a:bodyPr vert="horz" wrap="square" lIns="0" tIns="97783" rIns="0" bIns="0" rtlCol="0">
            <a:spAutoFit/>
          </a:bodyPr>
          <a:lstStyle/>
          <a:p>
            <a:pPr marL="12699" algn="ctr">
              <a:spcBef>
                <a:spcPts val="771"/>
              </a:spcBef>
            </a:pPr>
            <a:r>
              <a:rPr lang="ru-RU" sz="2500" spc="-9" dirty="0">
                <a:solidFill>
                  <a:srgbClr val="445369"/>
                </a:solidFill>
                <a:latin typeface="Calibri Light"/>
                <a:cs typeface="Calibri Light"/>
              </a:rPr>
              <a:t>Устойчивая работа кассового аппарата. Интегрированная работа с учетной системой. </a:t>
            </a:r>
            <a:endParaRPr sz="2500" dirty="0">
              <a:latin typeface="Calibri Light"/>
              <a:cs typeface="Calibri Ligh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89761" y="5106036"/>
            <a:ext cx="2780666" cy="1965325"/>
          </a:xfrm>
          <a:custGeom>
            <a:avLst/>
            <a:gdLst/>
            <a:ahLst/>
            <a:cxnLst/>
            <a:rect l="l" t="t" r="r" b="b"/>
            <a:pathLst>
              <a:path w="2780665" h="1965325">
                <a:moveTo>
                  <a:pt x="1410446" y="0"/>
                </a:moveTo>
                <a:lnTo>
                  <a:pt x="1364988" y="124"/>
                </a:lnTo>
                <a:lnTo>
                  <a:pt x="1319577" y="2339"/>
                </a:lnTo>
                <a:lnTo>
                  <a:pt x="1274292" y="6645"/>
                </a:lnTo>
                <a:lnTo>
                  <a:pt x="1229211" y="13042"/>
                </a:lnTo>
                <a:lnTo>
                  <a:pt x="1184413" y="21530"/>
                </a:lnTo>
                <a:lnTo>
                  <a:pt x="1139976" y="32112"/>
                </a:lnTo>
                <a:lnTo>
                  <a:pt x="1095980" y="44787"/>
                </a:lnTo>
                <a:lnTo>
                  <a:pt x="1052502" y="59557"/>
                </a:lnTo>
                <a:lnTo>
                  <a:pt x="1009622" y="76421"/>
                </a:lnTo>
                <a:lnTo>
                  <a:pt x="967417" y="95381"/>
                </a:lnTo>
                <a:lnTo>
                  <a:pt x="925968" y="116437"/>
                </a:lnTo>
                <a:lnTo>
                  <a:pt x="885351" y="139591"/>
                </a:lnTo>
                <a:lnTo>
                  <a:pt x="845646" y="164842"/>
                </a:lnTo>
                <a:lnTo>
                  <a:pt x="806932" y="192192"/>
                </a:lnTo>
                <a:lnTo>
                  <a:pt x="769287" y="221641"/>
                </a:lnTo>
                <a:lnTo>
                  <a:pt x="732789" y="253190"/>
                </a:lnTo>
                <a:lnTo>
                  <a:pt x="0" y="983313"/>
                </a:lnTo>
                <a:lnTo>
                  <a:pt x="699769" y="1684226"/>
                </a:lnTo>
                <a:lnTo>
                  <a:pt x="735356" y="1717372"/>
                </a:lnTo>
                <a:lnTo>
                  <a:pt x="772148" y="1748444"/>
                </a:lnTo>
                <a:lnTo>
                  <a:pt x="810069" y="1777442"/>
                </a:lnTo>
                <a:lnTo>
                  <a:pt x="849039" y="1804364"/>
                </a:lnTo>
                <a:lnTo>
                  <a:pt x="888979" y="1829210"/>
                </a:lnTo>
                <a:lnTo>
                  <a:pt x="929812" y="1851980"/>
                </a:lnTo>
                <a:lnTo>
                  <a:pt x="971458" y="1872672"/>
                </a:lnTo>
                <a:lnTo>
                  <a:pt x="1013839" y="1891285"/>
                </a:lnTo>
                <a:lnTo>
                  <a:pt x="1056875" y="1907820"/>
                </a:lnTo>
                <a:lnTo>
                  <a:pt x="1100490" y="1922275"/>
                </a:lnTo>
                <a:lnTo>
                  <a:pt x="1144603" y="1934650"/>
                </a:lnTo>
                <a:lnTo>
                  <a:pt x="1189136" y="1944944"/>
                </a:lnTo>
                <a:lnTo>
                  <a:pt x="1234012" y="1953156"/>
                </a:lnTo>
                <a:lnTo>
                  <a:pt x="1279150" y="1959285"/>
                </a:lnTo>
                <a:lnTo>
                  <a:pt x="1324472" y="1963331"/>
                </a:lnTo>
                <a:lnTo>
                  <a:pt x="1369901" y="1965293"/>
                </a:lnTo>
                <a:lnTo>
                  <a:pt x="1415356" y="1965170"/>
                </a:lnTo>
                <a:lnTo>
                  <a:pt x="1460761" y="1962962"/>
                </a:lnTo>
                <a:lnTo>
                  <a:pt x="1506035" y="1958668"/>
                </a:lnTo>
                <a:lnTo>
                  <a:pt x="1551100" y="1952286"/>
                </a:lnTo>
                <a:lnTo>
                  <a:pt x="1595878" y="1943818"/>
                </a:lnTo>
                <a:lnTo>
                  <a:pt x="1640290" y="1933261"/>
                </a:lnTo>
                <a:lnTo>
                  <a:pt x="1684257" y="1920614"/>
                </a:lnTo>
                <a:lnTo>
                  <a:pt x="1727702" y="1905879"/>
                </a:lnTo>
                <a:lnTo>
                  <a:pt x="1770544" y="1889052"/>
                </a:lnTo>
                <a:lnTo>
                  <a:pt x="1812706" y="1870135"/>
                </a:lnTo>
                <a:lnTo>
                  <a:pt x="1854109" y="1849125"/>
                </a:lnTo>
                <a:lnTo>
                  <a:pt x="1894674" y="1826023"/>
                </a:lnTo>
                <a:lnTo>
                  <a:pt x="1934323" y="1800828"/>
                </a:lnTo>
                <a:lnTo>
                  <a:pt x="1972977" y="1773538"/>
                </a:lnTo>
                <a:lnTo>
                  <a:pt x="2010557" y="1744154"/>
                </a:lnTo>
                <a:lnTo>
                  <a:pt x="2046986" y="1712674"/>
                </a:lnTo>
                <a:lnTo>
                  <a:pt x="2780538" y="983313"/>
                </a:lnTo>
                <a:lnTo>
                  <a:pt x="2080005" y="281638"/>
                </a:lnTo>
                <a:lnTo>
                  <a:pt x="2044488" y="248423"/>
                </a:lnTo>
                <a:lnTo>
                  <a:pt x="2007761" y="217286"/>
                </a:lnTo>
                <a:lnTo>
                  <a:pt x="1969900" y="188228"/>
                </a:lnTo>
                <a:lnTo>
                  <a:pt x="1930986" y="161250"/>
                </a:lnTo>
                <a:lnTo>
                  <a:pt x="1891097" y="136352"/>
                </a:lnTo>
                <a:lnTo>
                  <a:pt x="1850311" y="113536"/>
                </a:lnTo>
                <a:lnTo>
                  <a:pt x="1808708" y="92801"/>
                </a:lnTo>
                <a:lnTo>
                  <a:pt x="1766365" y="74150"/>
                </a:lnTo>
                <a:lnTo>
                  <a:pt x="1723362" y="57581"/>
                </a:lnTo>
                <a:lnTo>
                  <a:pt x="1679776" y="43097"/>
                </a:lnTo>
                <a:lnTo>
                  <a:pt x="1635688" y="30698"/>
                </a:lnTo>
                <a:lnTo>
                  <a:pt x="1591174" y="20384"/>
                </a:lnTo>
                <a:lnTo>
                  <a:pt x="1546315" y="12157"/>
                </a:lnTo>
                <a:lnTo>
                  <a:pt x="1501188" y="6016"/>
                </a:lnTo>
                <a:lnTo>
                  <a:pt x="1455872" y="1964"/>
                </a:lnTo>
                <a:lnTo>
                  <a:pt x="1410446" y="0"/>
                </a:lnTo>
                <a:close/>
              </a:path>
            </a:pathLst>
          </a:custGeom>
          <a:solidFill>
            <a:srgbClr val="EB2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660399" y="7121668"/>
            <a:ext cx="3197226" cy="2022341"/>
          </a:xfrm>
          <a:prstGeom prst="rect">
            <a:avLst/>
          </a:prstGeom>
        </p:spPr>
        <p:txBody>
          <a:bodyPr vert="horz" wrap="square" lIns="0" tIns="97783" rIns="0" bIns="0" rtlCol="0">
            <a:spAutoFit/>
          </a:bodyPr>
          <a:lstStyle/>
          <a:p>
            <a:pPr marL="268587" marR="12065" indent="-256523" algn="ctr">
              <a:spcBef>
                <a:spcPts val="450"/>
              </a:spcBef>
            </a:pPr>
            <a:r>
              <a:rPr lang="ru-RU" sz="2500" spc="-9" dirty="0">
                <a:solidFill>
                  <a:srgbClr val="445369"/>
                </a:solidFill>
                <a:latin typeface="Calibri Light"/>
                <a:cs typeface="Calibri Light"/>
              </a:rPr>
              <a:t>Вместо железной кассы отправляется запрос  на программный кассовый аппарат и заполняется анкета</a:t>
            </a:r>
            <a:endParaRPr sz="2500" dirty="0">
              <a:latin typeface="Calibri Light"/>
              <a:cs typeface="Calibri Ligh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857488" y="5912948"/>
            <a:ext cx="662940" cy="329565"/>
          </a:xfrm>
          <a:custGeom>
            <a:avLst/>
            <a:gdLst/>
            <a:ahLst/>
            <a:cxnLst/>
            <a:rect l="l" t="t" r="r" b="b"/>
            <a:pathLst>
              <a:path w="662940" h="329565">
                <a:moveTo>
                  <a:pt x="498347" y="0"/>
                </a:moveTo>
                <a:lnTo>
                  <a:pt x="498347" y="82296"/>
                </a:lnTo>
                <a:lnTo>
                  <a:pt x="0" y="82296"/>
                </a:lnTo>
                <a:lnTo>
                  <a:pt x="0" y="246887"/>
                </a:lnTo>
                <a:lnTo>
                  <a:pt x="498347" y="246887"/>
                </a:lnTo>
                <a:lnTo>
                  <a:pt x="498347" y="329183"/>
                </a:lnTo>
                <a:lnTo>
                  <a:pt x="662939" y="164591"/>
                </a:lnTo>
                <a:lnTo>
                  <a:pt x="498347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772645" y="5912948"/>
            <a:ext cx="664846" cy="329565"/>
          </a:xfrm>
          <a:custGeom>
            <a:avLst/>
            <a:gdLst/>
            <a:ahLst/>
            <a:cxnLst/>
            <a:rect l="l" t="t" r="r" b="b"/>
            <a:pathLst>
              <a:path w="664844" h="329565">
                <a:moveTo>
                  <a:pt x="499871" y="0"/>
                </a:moveTo>
                <a:lnTo>
                  <a:pt x="499871" y="82296"/>
                </a:lnTo>
                <a:lnTo>
                  <a:pt x="0" y="82296"/>
                </a:lnTo>
                <a:lnTo>
                  <a:pt x="0" y="246887"/>
                </a:lnTo>
                <a:lnTo>
                  <a:pt x="499871" y="246887"/>
                </a:lnTo>
                <a:lnTo>
                  <a:pt x="499871" y="329183"/>
                </a:lnTo>
                <a:lnTo>
                  <a:pt x="664463" y="164591"/>
                </a:lnTo>
                <a:lnTo>
                  <a:pt x="49987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34712" y="5912948"/>
            <a:ext cx="662940" cy="329565"/>
          </a:xfrm>
          <a:custGeom>
            <a:avLst/>
            <a:gdLst/>
            <a:ahLst/>
            <a:cxnLst/>
            <a:rect l="l" t="t" r="r" b="b"/>
            <a:pathLst>
              <a:path w="662939" h="329565">
                <a:moveTo>
                  <a:pt x="498348" y="0"/>
                </a:moveTo>
                <a:lnTo>
                  <a:pt x="498348" y="82296"/>
                </a:lnTo>
                <a:lnTo>
                  <a:pt x="0" y="82296"/>
                </a:lnTo>
                <a:lnTo>
                  <a:pt x="0" y="246887"/>
                </a:lnTo>
                <a:lnTo>
                  <a:pt x="498348" y="246887"/>
                </a:lnTo>
                <a:lnTo>
                  <a:pt x="498348" y="329183"/>
                </a:lnTo>
                <a:lnTo>
                  <a:pt x="662939" y="164591"/>
                </a:lnTo>
                <a:lnTo>
                  <a:pt x="49834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7"/>
          <p:cNvSpPr txBox="1">
            <a:spLocks/>
          </p:cNvSpPr>
          <p:nvPr/>
        </p:nvSpPr>
        <p:spPr>
          <a:xfrm>
            <a:off x="3660739" y="2011680"/>
            <a:ext cx="10666674" cy="84382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>
            <a:lvl1pPr>
              <a:defRPr sz="6600" b="1" i="0">
                <a:solidFill>
                  <a:srgbClr val="44536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9" algn="ctr">
              <a:spcBef>
                <a:spcPts val="101"/>
              </a:spcBef>
            </a:pPr>
            <a:r>
              <a:rPr lang="ru-RU" sz="5400" kern="0" spc="-4" dirty="0"/>
              <a:t>КАК ПОДКЛЮЧИТЬСЯ</a:t>
            </a:r>
            <a:endParaRPr lang="ru-RU" sz="5400" kern="0" dirty="0"/>
          </a:p>
        </p:txBody>
      </p:sp>
      <p:sp>
        <p:nvSpPr>
          <p:cNvPr id="41" name="object 37"/>
          <p:cNvSpPr txBox="1"/>
          <p:nvPr/>
        </p:nvSpPr>
        <p:spPr>
          <a:xfrm>
            <a:off x="1679574" y="5563398"/>
            <a:ext cx="3197226" cy="837402"/>
          </a:xfrm>
          <a:prstGeom prst="rect">
            <a:avLst/>
          </a:prstGeom>
        </p:spPr>
        <p:txBody>
          <a:bodyPr vert="horz" wrap="square" lIns="0" tIns="97783" rIns="0" bIns="0" rtlCol="0">
            <a:spAutoFit/>
          </a:bodyPr>
          <a:lstStyle/>
          <a:p>
            <a:pPr marL="72386" algn="ctr">
              <a:spcBef>
                <a:spcPts val="771"/>
              </a:spcBef>
            </a:pPr>
            <a:r>
              <a:rPr lang="ru-RU" sz="2400" b="1" spc="-20" dirty="0">
                <a:solidFill>
                  <a:schemeClr val="bg1"/>
                </a:solidFill>
                <a:latin typeface="Arial"/>
                <a:cs typeface="Arial"/>
              </a:rPr>
              <a:t>Подача </a:t>
            </a:r>
            <a:br>
              <a:rPr lang="ru-RU" sz="2400" b="1" spc="-2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2400" b="1" spc="-20" dirty="0">
                <a:solidFill>
                  <a:schemeClr val="bg1"/>
                </a:solidFill>
                <a:latin typeface="Arial"/>
                <a:cs typeface="Arial"/>
              </a:rPr>
              <a:t>заявки</a:t>
            </a:r>
          </a:p>
        </p:txBody>
      </p:sp>
      <p:sp>
        <p:nvSpPr>
          <p:cNvPr id="43" name="object 37"/>
          <p:cNvSpPr txBox="1"/>
          <p:nvPr/>
        </p:nvSpPr>
        <p:spPr>
          <a:xfrm>
            <a:off x="5547644" y="5638800"/>
            <a:ext cx="3197226" cy="939994"/>
          </a:xfrm>
          <a:prstGeom prst="rect">
            <a:avLst/>
          </a:prstGeom>
        </p:spPr>
        <p:txBody>
          <a:bodyPr vert="horz" wrap="square" lIns="0" tIns="97783" rIns="0" bIns="0" rtlCol="0">
            <a:spAutoFit/>
          </a:bodyPr>
          <a:lstStyle/>
          <a:p>
            <a:pPr marL="72386" algn="ctr">
              <a:spcBef>
                <a:spcPts val="771"/>
              </a:spcBef>
            </a:pPr>
            <a:r>
              <a:rPr lang="ru-RU" sz="2400" b="1" spc="-20" dirty="0">
                <a:solidFill>
                  <a:schemeClr val="bg1"/>
                </a:solidFill>
                <a:latin typeface="Arial"/>
                <a:cs typeface="Arial"/>
              </a:rPr>
              <a:t>Оформление</a:t>
            </a:r>
          </a:p>
          <a:p>
            <a:pPr marL="72386" algn="ctr">
              <a:spcBef>
                <a:spcPts val="771"/>
              </a:spcBef>
            </a:pPr>
            <a:r>
              <a:rPr lang="ru-RU" sz="2400" b="1" spc="-20" dirty="0">
                <a:solidFill>
                  <a:schemeClr val="bg1"/>
                </a:solidFill>
                <a:latin typeface="Arial"/>
                <a:cs typeface="Arial"/>
              </a:rPr>
              <a:t>клиента</a:t>
            </a:r>
          </a:p>
        </p:txBody>
      </p:sp>
      <p:sp>
        <p:nvSpPr>
          <p:cNvPr id="44" name="object 37"/>
          <p:cNvSpPr txBox="1"/>
          <p:nvPr/>
        </p:nvSpPr>
        <p:spPr>
          <a:xfrm>
            <a:off x="9528174" y="5613206"/>
            <a:ext cx="3197226" cy="939994"/>
          </a:xfrm>
          <a:prstGeom prst="rect">
            <a:avLst/>
          </a:prstGeom>
        </p:spPr>
        <p:txBody>
          <a:bodyPr vert="horz" wrap="square" lIns="0" tIns="97783" rIns="0" bIns="0" rtlCol="0">
            <a:spAutoFit/>
          </a:bodyPr>
          <a:lstStyle/>
          <a:p>
            <a:pPr marL="72386" algn="ctr">
              <a:spcBef>
                <a:spcPts val="771"/>
              </a:spcBef>
            </a:pPr>
            <a:r>
              <a:rPr lang="ru-RU" sz="2400" b="1" spc="-20" dirty="0">
                <a:solidFill>
                  <a:schemeClr val="bg1"/>
                </a:solidFill>
                <a:latin typeface="Arial"/>
                <a:cs typeface="Arial"/>
              </a:rPr>
              <a:t>Регистрация</a:t>
            </a:r>
          </a:p>
          <a:p>
            <a:pPr marL="72386" algn="ctr">
              <a:spcBef>
                <a:spcPts val="771"/>
              </a:spcBef>
            </a:pPr>
            <a:r>
              <a:rPr lang="ru-RU" sz="2400" b="1" spc="-20" dirty="0">
                <a:solidFill>
                  <a:schemeClr val="bg1"/>
                </a:solidFill>
                <a:latin typeface="Arial"/>
                <a:cs typeface="Arial"/>
              </a:rPr>
              <a:t>ККМ</a:t>
            </a:r>
          </a:p>
        </p:txBody>
      </p:sp>
      <p:sp>
        <p:nvSpPr>
          <p:cNvPr id="45" name="object 37"/>
          <p:cNvSpPr txBox="1"/>
          <p:nvPr/>
        </p:nvSpPr>
        <p:spPr>
          <a:xfrm>
            <a:off x="13406501" y="5563398"/>
            <a:ext cx="3197226" cy="939994"/>
          </a:xfrm>
          <a:prstGeom prst="rect">
            <a:avLst/>
          </a:prstGeom>
        </p:spPr>
        <p:txBody>
          <a:bodyPr vert="horz" wrap="square" lIns="0" tIns="97783" rIns="0" bIns="0" rtlCol="0">
            <a:spAutoFit/>
          </a:bodyPr>
          <a:lstStyle/>
          <a:p>
            <a:pPr marL="72386" algn="ctr">
              <a:spcBef>
                <a:spcPts val="771"/>
              </a:spcBef>
            </a:pPr>
            <a:r>
              <a:rPr lang="ru-RU" sz="2400" b="1" spc="-20" dirty="0">
                <a:solidFill>
                  <a:schemeClr val="bg1"/>
                </a:solidFill>
                <a:latin typeface="Arial"/>
                <a:cs typeface="Arial"/>
              </a:rPr>
              <a:t>Активация</a:t>
            </a:r>
          </a:p>
          <a:p>
            <a:pPr marL="72386" algn="ctr">
              <a:spcBef>
                <a:spcPts val="771"/>
              </a:spcBef>
            </a:pPr>
            <a:r>
              <a:rPr lang="ru-RU" sz="2400" b="1" spc="-20" dirty="0">
                <a:solidFill>
                  <a:schemeClr val="bg1"/>
                </a:solidFill>
                <a:latin typeface="Arial"/>
                <a:cs typeface="Arial"/>
              </a:rPr>
              <a:t>ККМ</a:t>
            </a:r>
          </a:p>
        </p:txBody>
      </p:sp>
    </p:spTree>
    <p:extLst>
      <p:ext uri="{BB962C8B-B14F-4D97-AF65-F5344CB8AC3E}">
        <p14:creationId xmlns:p14="http://schemas.microsoft.com/office/powerpoint/2010/main" val="415345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701" y="0"/>
            <a:ext cx="10265156" cy="990143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7373600" y="828497"/>
            <a:ext cx="35814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1</a:t>
            </a:r>
            <a:r>
              <a:rPr lang="en-US" sz="2600" spc="-15" dirty="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endParaRPr sz="26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33184" y="10344404"/>
            <a:ext cx="18662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Южная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Америка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638800" y="533400"/>
            <a:ext cx="7210806" cy="1031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БАЗА</a:t>
            </a:r>
            <a:r>
              <a:rPr spc="-85" dirty="0"/>
              <a:t> </a:t>
            </a:r>
            <a:r>
              <a:rPr spc="-20" dirty="0"/>
              <a:t>КЛИЕНТОВ</a:t>
            </a:r>
          </a:p>
        </p:txBody>
      </p:sp>
      <p:sp>
        <p:nvSpPr>
          <p:cNvPr id="19" name="object 19"/>
          <p:cNvSpPr/>
          <p:nvPr/>
        </p:nvSpPr>
        <p:spPr>
          <a:xfrm>
            <a:off x="8233792" y="1650111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7EB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82787" y="165011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3891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40927" y="1650111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475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89923" y="165011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09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37396" y="1650111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EB2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83344" y="165011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Картинки по запросу Казмунайгаз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73" y="8001000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Алсер логоти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5" y="10687765"/>
            <a:ext cx="25146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6" descr="Картинки по запросу Flip.kz логоти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артинки по запросу Flip.kz логоти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66" y="10687765"/>
            <a:ext cx="2127088" cy="102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35" y="10757082"/>
            <a:ext cx="4610877" cy="7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693" y="10811982"/>
            <a:ext cx="2043066" cy="6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Гелиос АЗС логотип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854" y="814387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872" y="8300424"/>
            <a:ext cx="1104990" cy="110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webkassa.kz/assets/img/clients/philipmorri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345" y="10342386"/>
            <a:ext cx="2422018" cy="161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ebkassa.kz/assets/img/clients/alcomarke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25" y="7816589"/>
            <a:ext cx="3296696" cy="219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webkassa.kz/assets/img/clients/bk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65" y="7951613"/>
            <a:ext cx="2505596" cy="16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7847074"/>
            <a:ext cx="18288000" cy="5869305"/>
          </a:xfrm>
          <a:custGeom>
            <a:avLst/>
            <a:gdLst/>
            <a:ahLst/>
            <a:cxnLst/>
            <a:rect l="l" t="t" r="r" b="b"/>
            <a:pathLst>
              <a:path w="18288000" h="5869305">
                <a:moveTo>
                  <a:pt x="0" y="5868924"/>
                </a:moveTo>
                <a:lnTo>
                  <a:pt x="18288000" y="5868924"/>
                </a:lnTo>
                <a:lnTo>
                  <a:pt x="18288000" y="0"/>
                </a:lnTo>
                <a:lnTo>
                  <a:pt x="0" y="0"/>
                </a:lnTo>
                <a:lnTo>
                  <a:pt x="0" y="5868924"/>
                </a:lnTo>
                <a:close/>
              </a:path>
            </a:pathLst>
          </a:custGeom>
          <a:solidFill>
            <a:srgbClr val="182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78328" y="10347700"/>
            <a:ext cx="3971291" cy="163269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65"/>
              </a:spcBef>
            </a:pPr>
            <a:r>
              <a:rPr sz="3200" b="1" spc="-15" dirty="0" err="1">
                <a:solidFill>
                  <a:srgbClr val="3891DE"/>
                </a:solidFill>
                <a:latin typeface="Arial"/>
                <a:cs typeface="Arial"/>
              </a:rPr>
              <a:t>Адрес</a:t>
            </a:r>
            <a:r>
              <a:rPr lang="ru-RU" sz="3200" b="1" spc="-15" dirty="0">
                <a:solidFill>
                  <a:srgbClr val="3891DE"/>
                </a:solidFill>
                <a:latin typeface="Arial"/>
                <a:cs typeface="Arial"/>
              </a:rPr>
              <a:t>:</a:t>
            </a:r>
            <a:r>
              <a:rPr sz="3200" b="1" spc="-15" dirty="0">
                <a:solidFill>
                  <a:srgbClr val="3891DE"/>
                </a:solidFill>
                <a:latin typeface="Arial"/>
                <a:cs typeface="Arial"/>
              </a:rPr>
              <a:t>  </a:t>
            </a:r>
            <a:endParaRPr lang="ru-RU" sz="3200" b="1" spc="-15" dirty="0">
              <a:solidFill>
                <a:srgbClr val="3891DE"/>
              </a:solidFill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65"/>
              </a:spcBef>
            </a:pPr>
            <a:r>
              <a:rPr lang="ru-RU" sz="2800" dirty="0" err="1">
                <a:solidFill>
                  <a:srgbClr val="FFFFFF"/>
                </a:solidFill>
                <a:latin typeface="Calibri Light"/>
                <a:cs typeface="Calibri Light"/>
              </a:rPr>
              <a:t>г.Астана</a:t>
            </a:r>
            <a:r>
              <a:rPr lang="ru-RU" sz="2800" dirty="0">
                <a:solidFill>
                  <a:srgbClr val="FFFFFF"/>
                </a:solidFill>
                <a:latin typeface="Calibri Light"/>
                <a:cs typeface="Calibri Light"/>
              </a:rPr>
              <a:t>, ул. Иманбаева 5в, офис 11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03971" y="10324624"/>
            <a:ext cx="3797429" cy="205440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905">
              <a:lnSpc>
                <a:spcPct val="100000"/>
              </a:lnSpc>
              <a:spcBef>
                <a:spcPts val="600"/>
              </a:spcBef>
            </a:pPr>
            <a:r>
              <a:rPr sz="3200" b="1" spc="-35" dirty="0">
                <a:solidFill>
                  <a:srgbClr val="3891DE"/>
                </a:solidFill>
                <a:latin typeface="Arial"/>
                <a:cs typeface="Arial"/>
              </a:rPr>
              <a:t>Телефон </a:t>
            </a:r>
            <a:r>
              <a:rPr sz="3200" b="1" dirty="0">
                <a:solidFill>
                  <a:srgbClr val="3891DE"/>
                </a:solidFill>
                <a:latin typeface="Arial"/>
                <a:cs typeface="Arial"/>
              </a:rPr>
              <a:t>/ </a:t>
            </a:r>
            <a:r>
              <a:rPr sz="3200" b="1" spc="-10" dirty="0">
                <a:solidFill>
                  <a:srgbClr val="3891DE"/>
                </a:solidFill>
                <a:latin typeface="Arial"/>
                <a:cs typeface="Arial"/>
              </a:rPr>
              <a:t>Факс</a:t>
            </a:r>
            <a:endParaRPr sz="3200" dirty="0">
              <a:latin typeface="Arial"/>
              <a:cs typeface="Arial"/>
            </a:endParaRPr>
          </a:p>
          <a:p>
            <a:pPr marL="57150">
              <a:lnSpc>
                <a:spcPct val="100000"/>
              </a:lnSpc>
              <a:spcBef>
                <a:spcPts val="450"/>
              </a:spcBef>
            </a:pPr>
            <a:r>
              <a:rPr sz="2800" b="0" spc="5" dirty="0">
                <a:solidFill>
                  <a:srgbClr val="FFFFFF"/>
                </a:solidFill>
                <a:latin typeface="Calibri Light"/>
                <a:cs typeface="Calibri Light"/>
              </a:rPr>
              <a:t>Моб.: +</a:t>
            </a:r>
            <a:r>
              <a:rPr lang="en-US" sz="2800" b="0" spc="5" dirty="0">
                <a:solidFill>
                  <a:srgbClr val="FFFFFF"/>
                </a:solidFill>
                <a:latin typeface="Calibri Light"/>
                <a:cs typeface="Calibri Light"/>
              </a:rPr>
              <a:t>7 7</a:t>
            </a:r>
            <a:r>
              <a:rPr lang="ru-RU" sz="2800" b="0" spc="5" dirty="0">
                <a:solidFill>
                  <a:srgbClr val="FFFFFF"/>
                </a:solidFill>
                <a:latin typeface="Calibri Light"/>
                <a:cs typeface="Calibri Light"/>
              </a:rPr>
              <a:t>01</a:t>
            </a:r>
            <a:r>
              <a:rPr lang="en-US" sz="280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ru-RU" sz="2800" b="0" spc="5" dirty="0">
                <a:solidFill>
                  <a:srgbClr val="FFFFFF"/>
                </a:solidFill>
                <a:latin typeface="Calibri Light"/>
                <a:cs typeface="Calibri Light"/>
              </a:rPr>
              <a:t>929 22 21</a:t>
            </a:r>
            <a:r>
              <a:rPr lang="en-US" sz="280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endParaRPr lang="ru-RU" sz="2800" b="0" spc="5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57150">
              <a:lnSpc>
                <a:spcPct val="100000"/>
              </a:lnSpc>
              <a:spcBef>
                <a:spcPts val="450"/>
              </a:spcBef>
            </a:pPr>
            <a:r>
              <a:rPr lang="ru-RU" sz="2800" spc="5" dirty="0">
                <a:solidFill>
                  <a:srgbClr val="FFFFFF"/>
                </a:solidFill>
                <a:latin typeface="Calibri Light"/>
                <a:cs typeface="Calibri Light"/>
              </a:rPr>
              <a:t>Тел</a:t>
            </a:r>
            <a:r>
              <a:rPr sz="2800" b="0" spc="5" dirty="0">
                <a:solidFill>
                  <a:srgbClr val="FFFFFF"/>
                </a:solidFill>
                <a:latin typeface="Calibri Light"/>
                <a:cs typeface="Calibri Light"/>
              </a:rPr>
              <a:t>: +</a:t>
            </a:r>
            <a:r>
              <a:rPr lang="ru-RU" sz="2800" spc="5" dirty="0">
                <a:solidFill>
                  <a:srgbClr val="FFFFFF"/>
                </a:solidFill>
                <a:latin typeface="Calibri Light"/>
                <a:cs typeface="Calibri Light"/>
              </a:rPr>
              <a:t>7 7172 738 286</a:t>
            </a:r>
            <a:endParaRPr lang="ru-RU" sz="2800" dirty="0">
              <a:latin typeface="Calibri Light"/>
              <a:cs typeface="Calibri Light"/>
            </a:endParaRPr>
          </a:p>
          <a:p>
            <a:pPr marL="57150">
              <a:lnSpc>
                <a:spcPct val="100000"/>
              </a:lnSpc>
              <a:spcBef>
                <a:spcPts val="450"/>
              </a:spcBef>
            </a:pPr>
            <a:r>
              <a:rPr lang="en-US" sz="2800" spc="-5" dirty="0">
                <a:solidFill>
                  <a:srgbClr val="FFFFFF"/>
                </a:solidFill>
                <a:latin typeface="Calibri Light"/>
                <a:cs typeface="Calibri Light"/>
              </a:rPr>
              <a:t>Email</a:t>
            </a:r>
            <a:r>
              <a:rPr lang="ru-RU" sz="2800" spc="-5" dirty="0">
                <a:solidFill>
                  <a:srgbClr val="FFFFFF"/>
                </a:solidFill>
                <a:latin typeface="Calibri Light"/>
                <a:cs typeface="Calibri Light"/>
              </a:rPr>
              <a:t>: </a:t>
            </a:r>
            <a:r>
              <a:rPr sz="2800" b="0" spc="-5" dirty="0">
                <a:solidFill>
                  <a:srgbClr val="FFFFFF"/>
                </a:solidFill>
                <a:latin typeface="Calibri Light"/>
                <a:cs typeface="Calibri Light"/>
              </a:rPr>
              <a:t>info@</a:t>
            </a:r>
            <a:r>
              <a:rPr lang="en-US" sz="2800" spc="-5" dirty="0">
                <a:solidFill>
                  <a:srgbClr val="FFFFFF"/>
                </a:solidFill>
                <a:latin typeface="Calibri Light"/>
                <a:cs typeface="Calibri Light"/>
              </a:rPr>
              <a:t>webkassa.kz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37913" y="8379967"/>
            <a:ext cx="904049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20" dirty="0">
                <a:solidFill>
                  <a:srgbClr val="FFFFFF"/>
                </a:solidFill>
                <a:latin typeface="Arial"/>
                <a:cs typeface="Arial"/>
              </a:rPr>
              <a:t>СВЯЖИТЕСЬ </a:t>
            </a:r>
            <a:r>
              <a:rPr sz="6600" b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6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00" b="1" spc="-5" dirty="0">
                <a:solidFill>
                  <a:srgbClr val="FFFFFF"/>
                </a:solidFill>
                <a:latin typeface="Arial"/>
                <a:cs typeface="Arial"/>
              </a:rPr>
              <a:t>НАМИ</a:t>
            </a:r>
            <a:endParaRPr sz="6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33588" y="9496043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7EB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82583" y="949604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3891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40723" y="9496043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475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89719" y="949604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F09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37192" y="9496043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EB2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83140" y="949604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49619" y="9496043"/>
            <a:ext cx="6571996" cy="452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850" spc="-5" dirty="0">
                <a:solidFill>
                  <a:srgbClr val="FFFFFF"/>
                </a:solidFill>
                <a:latin typeface="Calibri Light"/>
                <a:cs typeface="Calibri Light"/>
              </a:rPr>
              <a:t>Мы будем рады проконсультировать вас!</a:t>
            </a:r>
            <a:endParaRPr sz="2850" dirty="0">
              <a:latin typeface="Calibri Light"/>
              <a:cs typeface="Calibr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8288000" cy="7871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Прямоугольник 16"/>
          <p:cNvSpPr/>
          <p:nvPr/>
        </p:nvSpPr>
        <p:spPr>
          <a:xfrm>
            <a:off x="4343400" y="2743200"/>
            <a:ext cx="9525000" cy="2362200"/>
          </a:xfrm>
          <a:prstGeom prst="rect">
            <a:avLst/>
          </a:prstGeom>
          <a:solidFill>
            <a:schemeClr val="bg1">
              <a:alpha val="88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847335" y="3200262"/>
            <a:ext cx="8593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WEBKASSA.KZ</a:t>
            </a:r>
            <a:endParaRPr lang="ru-RU" sz="8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13411200" y="10347699"/>
            <a:ext cx="4267200" cy="16455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65"/>
              </a:spcBef>
            </a:pPr>
            <a:r>
              <a:rPr lang="ru-RU" sz="3200" b="1" spc="-15" dirty="0" err="1">
                <a:solidFill>
                  <a:srgbClr val="3891DE"/>
                </a:solidFill>
                <a:latin typeface="Arial"/>
                <a:cs typeface="Arial"/>
              </a:rPr>
              <a:t>Соц.сети</a:t>
            </a:r>
            <a:r>
              <a:rPr lang="ru-RU" sz="3200" b="1" spc="-15" dirty="0">
                <a:solidFill>
                  <a:srgbClr val="3891DE"/>
                </a:solidFill>
                <a:latin typeface="Arial"/>
                <a:cs typeface="Arial"/>
              </a:rPr>
              <a:t>:</a:t>
            </a:r>
            <a:r>
              <a:rPr sz="3200" b="1" spc="-15" dirty="0">
                <a:solidFill>
                  <a:srgbClr val="3891DE"/>
                </a:solidFill>
                <a:latin typeface="Arial"/>
                <a:cs typeface="Arial"/>
              </a:rPr>
              <a:t>  </a:t>
            </a:r>
            <a:endParaRPr lang="ru-RU" sz="3200" b="1" spc="-15" dirty="0">
              <a:solidFill>
                <a:srgbClr val="3891DE"/>
              </a:solidFill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65"/>
              </a:spcBef>
            </a:pPr>
            <a:r>
              <a:rPr lang="en-US" sz="2800" dirty="0">
                <a:solidFill>
                  <a:schemeClr val="bg1"/>
                </a:solidFill>
                <a:latin typeface="Calibri Light"/>
                <a:cs typeface="Calibri Light"/>
              </a:rPr>
              <a:t>facebook.com/webkassa.kz</a:t>
            </a:r>
            <a:endParaRPr lang="ru-RU" sz="280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12700" marR="5080">
              <a:lnSpc>
                <a:spcPct val="118500"/>
              </a:lnSpc>
              <a:spcBef>
                <a:spcPts val="65"/>
              </a:spcBef>
            </a:pPr>
            <a:r>
              <a:rPr lang="en-US" sz="2800" dirty="0">
                <a:solidFill>
                  <a:schemeClr val="bg1"/>
                </a:solidFill>
                <a:latin typeface="Calibri Light"/>
                <a:cs typeface="Calibri Light"/>
              </a:rPr>
              <a:t>instagram.com/webkassa.kz</a:t>
            </a:r>
            <a:endParaRPr sz="28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 txBox="1">
            <a:spLocks noGrp="1"/>
          </p:cNvSpPr>
          <p:nvPr>
            <p:ph type="title"/>
          </p:nvPr>
        </p:nvSpPr>
        <p:spPr>
          <a:xfrm>
            <a:off x="5284089" y="762000"/>
            <a:ext cx="77482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/>
              <a:t>Почему это важно</a:t>
            </a:r>
            <a:endParaRPr spc="-45" dirty="0"/>
          </a:p>
        </p:txBody>
      </p:sp>
      <p:sp>
        <p:nvSpPr>
          <p:cNvPr id="6" name="object 26"/>
          <p:cNvSpPr/>
          <p:nvPr/>
        </p:nvSpPr>
        <p:spPr>
          <a:xfrm>
            <a:off x="8133588" y="213360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7EB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7"/>
          <p:cNvSpPr/>
          <p:nvPr/>
        </p:nvSpPr>
        <p:spPr>
          <a:xfrm>
            <a:off x="8482583" y="2133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3891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8"/>
          <p:cNvSpPr/>
          <p:nvPr/>
        </p:nvSpPr>
        <p:spPr>
          <a:xfrm>
            <a:off x="8840723" y="213360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475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9"/>
          <p:cNvSpPr/>
          <p:nvPr/>
        </p:nvSpPr>
        <p:spPr>
          <a:xfrm>
            <a:off x="9189719" y="2133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09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0"/>
          <p:cNvSpPr/>
          <p:nvPr/>
        </p:nvSpPr>
        <p:spPr>
          <a:xfrm>
            <a:off x="9537192" y="213360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EB2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1"/>
          <p:cNvSpPr/>
          <p:nvPr/>
        </p:nvSpPr>
        <p:spPr>
          <a:xfrm>
            <a:off x="9883140" y="2133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 txBox="1"/>
          <p:nvPr/>
        </p:nvSpPr>
        <p:spPr>
          <a:xfrm>
            <a:off x="1375789" y="2517553"/>
            <a:ext cx="15932659" cy="2694327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30"/>
              </a:spcBef>
            </a:pPr>
            <a:r>
              <a:rPr lang="en-US" sz="3200" dirty="0">
                <a:solidFill>
                  <a:srgbClr val="475768"/>
                </a:solidFill>
                <a:latin typeface="Calibri Light"/>
                <a:cs typeface="Calibri Light"/>
              </a:rPr>
              <a:t>	</a:t>
            </a:r>
            <a:r>
              <a:rPr lang="ru-RU" sz="3200" dirty="0">
                <a:solidFill>
                  <a:srgbClr val="475768"/>
                </a:solidFill>
                <a:latin typeface="Calibri Light"/>
                <a:cs typeface="Calibri Light"/>
              </a:rPr>
              <a:t>Согласно Постановлению Правительства РК от 30 декабря 2015 года № 1129 «Об утверждении перечня отдельных видов деятельности, при осуществлении которых на территории РК индивидуальные предприниматели и (или) юридические лица, обязаны обеспечить применение контрольно-кассовых машин с функцией фиксации и (или) передачи данных».</a:t>
            </a:r>
          </a:p>
        </p:txBody>
      </p:sp>
      <p:sp>
        <p:nvSpPr>
          <p:cNvPr id="14" name="object 10"/>
          <p:cNvSpPr txBox="1"/>
          <p:nvPr/>
        </p:nvSpPr>
        <p:spPr>
          <a:xfrm>
            <a:off x="1144905" y="5673881"/>
            <a:ext cx="7337678" cy="6746719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Оптовая и (или) розничная реализацию бензина (кроме авиационного), дизельного топлива, алкогольной продукции </a:t>
            </a: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Оптовая торговля лесоматериалами, строительными материалами и сантехническим оборудованием </a:t>
            </a: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Оптовая торговля металлическими изделиями, водопроводным и отопительным оборудованием и инвентарем </a:t>
            </a: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Розничная торговля компьютерами, периферийным оборудованием и программным обеспечением </a:t>
            </a: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Розничная торговля аудио- и видеотехникой </a:t>
            </a: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Розничная торговля электрическими бытовыми приборами </a:t>
            </a: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Розничная торговля мебелью, осветительным оборудованием и прочими бытовыми принадлежностями </a:t>
            </a: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Предоставление услуг гостиницами </a:t>
            </a: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Рестораны и услуги по доставке продуктов питания </a:t>
            </a: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Деятельность по показу кинофильмов </a:t>
            </a: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Предоставление услуг парикмахерскими и салонами красоты</a:t>
            </a:r>
          </a:p>
        </p:txBody>
      </p:sp>
      <p:sp>
        <p:nvSpPr>
          <p:cNvPr id="15" name="object 10"/>
          <p:cNvSpPr txBox="1"/>
          <p:nvPr/>
        </p:nvSpPr>
        <p:spPr>
          <a:xfrm>
            <a:off x="8787383" y="5199336"/>
            <a:ext cx="9332215" cy="7823937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30"/>
              </a:spcBef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Согласно вносимым дополнениям: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Продажа автомобилей и легковых автотранспортных средств 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Техобслуживание и ремонт автотранспортных средств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Оптовая торговля запасными частями и принадлежностями для автомобилей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Розничная торговля запасными частями и принадлежностями для автомобилей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Оптовая торговля напитками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Оптовая торговля фармацевтическими товарами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Розничная торговля текстильными изделиями 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Розничная торговля скобяными изделиями, лакокрасочными материалами и стеклом 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Розничная торговля одеждой 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Розничная торговля фармацевтическими товарами 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Розничная торговля часами и ювелирными украшениями 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Деятельность ломбардов 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Деятельность агентств по операциям с недвижимым имуществом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Управление недвижимостью за вознаграждение или на договорной основе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Деятельность рекламных агентств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Деятельность по организации азартных игр и заключения пари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="" xmlns:a16="http://schemas.microsoft.com/office/drawing/2014/main" id="{D9966571-1348-D04B-8D4A-B04D191E6256}"/>
              </a:ext>
            </a:extLst>
          </p:cNvPr>
          <p:cNvSpPr txBox="1"/>
          <p:nvPr/>
        </p:nvSpPr>
        <p:spPr>
          <a:xfrm>
            <a:off x="17490186" y="828497"/>
            <a:ext cx="19367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solidFill>
                  <a:srgbClr val="FFFFFF"/>
                </a:solidFill>
                <a:latin typeface="Calibri Light"/>
                <a:cs typeface="Calibri Light"/>
              </a:rPr>
              <a:t>2</a:t>
            </a:r>
            <a:endParaRPr sz="26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0508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90186" y="828497"/>
            <a:ext cx="19367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endParaRPr sz="26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07170" y="7621761"/>
            <a:ext cx="1148080" cy="1148080"/>
          </a:xfrm>
          <a:custGeom>
            <a:avLst/>
            <a:gdLst/>
            <a:ahLst/>
            <a:cxnLst/>
            <a:rect l="l" t="t" r="r" b="b"/>
            <a:pathLst>
              <a:path w="1148079" h="1148079">
                <a:moveTo>
                  <a:pt x="573786" y="0"/>
                </a:moveTo>
                <a:lnTo>
                  <a:pt x="526730" y="1902"/>
                </a:lnTo>
                <a:lnTo>
                  <a:pt x="480721" y="7510"/>
                </a:lnTo>
                <a:lnTo>
                  <a:pt x="435907" y="16677"/>
                </a:lnTo>
                <a:lnTo>
                  <a:pt x="392436" y="29254"/>
                </a:lnTo>
                <a:lnTo>
                  <a:pt x="350454" y="45094"/>
                </a:lnTo>
                <a:lnTo>
                  <a:pt x="310110" y="64050"/>
                </a:lnTo>
                <a:lnTo>
                  <a:pt x="271552" y="85973"/>
                </a:lnTo>
                <a:lnTo>
                  <a:pt x="234927" y="110715"/>
                </a:lnTo>
                <a:lnTo>
                  <a:pt x="200383" y="138129"/>
                </a:lnTo>
                <a:lnTo>
                  <a:pt x="168068" y="168068"/>
                </a:lnTo>
                <a:lnTo>
                  <a:pt x="138129" y="200383"/>
                </a:lnTo>
                <a:lnTo>
                  <a:pt x="110715" y="234927"/>
                </a:lnTo>
                <a:lnTo>
                  <a:pt x="85973" y="271552"/>
                </a:lnTo>
                <a:lnTo>
                  <a:pt x="64050" y="310110"/>
                </a:lnTo>
                <a:lnTo>
                  <a:pt x="45094" y="350454"/>
                </a:lnTo>
                <a:lnTo>
                  <a:pt x="29254" y="392436"/>
                </a:lnTo>
                <a:lnTo>
                  <a:pt x="16677" y="435907"/>
                </a:lnTo>
                <a:lnTo>
                  <a:pt x="7510" y="480721"/>
                </a:lnTo>
                <a:lnTo>
                  <a:pt x="1902" y="526730"/>
                </a:lnTo>
                <a:lnTo>
                  <a:pt x="0" y="573785"/>
                </a:lnTo>
                <a:lnTo>
                  <a:pt x="1902" y="620841"/>
                </a:lnTo>
                <a:lnTo>
                  <a:pt x="7510" y="666850"/>
                </a:lnTo>
                <a:lnTo>
                  <a:pt x="16677" y="711664"/>
                </a:lnTo>
                <a:lnTo>
                  <a:pt x="29254" y="755135"/>
                </a:lnTo>
                <a:lnTo>
                  <a:pt x="45094" y="797117"/>
                </a:lnTo>
                <a:lnTo>
                  <a:pt x="64050" y="837461"/>
                </a:lnTo>
                <a:lnTo>
                  <a:pt x="85973" y="876019"/>
                </a:lnTo>
                <a:lnTo>
                  <a:pt x="110715" y="912644"/>
                </a:lnTo>
                <a:lnTo>
                  <a:pt x="138129" y="947188"/>
                </a:lnTo>
                <a:lnTo>
                  <a:pt x="168068" y="979503"/>
                </a:lnTo>
                <a:lnTo>
                  <a:pt x="200383" y="1009442"/>
                </a:lnTo>
                <a:lnTo>
                  <a:pt x="234927" y="1036856"/>
                </a:lnTo>
                <a:lnTo>
                  <a:pt x="271552" y="1061598"/>
                </a:lnTo>
                <a:lnTo>
                  <a:pt x="310110" y="1083521"/>
                </a:lnTo>
                <a:lnTo>
                  <a:pt x="350454" y="1102477"/>
                </a:lnTo>
                <a:lnTo>
                  <a:pt x="392436" y="1118317"/>
                </a:lnTo>
                <a:lnTo>
                  <a:pt x="435907" y="1130894"/>
                </a:lnTo>
                <a:lnTo>
                  <a:pt x="480721" y="1140061"/>
                </a:lnTo>
                <a:lnTo>
                  <a:pt x="526730" y="1145669"/>
                </a:lnTo>
                <a:lnTo>
                  <a:pt x="573786" y="1147571"/>
                </a:lnTo>
                <a:lnTo>
                  <a:pt x="620841" y="1145669"/>
                </a:lnTo>
                <a:lnTo>
                  <a:pt x="666850" y="1140061"/>
                </a:lnTo>
                <a:lnTo>
                  <a:pt x="711664" y="1130894"/>
                </a:lnTo>
                <a:lnTo>
                  <a:pt x="755135" y="1118317"/>
                </a:lnTo>
                <a:lnTo>
                  <a:pt x="797117" y="1102477"/>
                </a:lnTo>
                <a:lnTo>
                  <a:pt x="837461" y="1083521"/>
                </a:lnTo>
                <a:lnTo>
                  <a:pt x="876019" y="1061598"/>
                </a:lnTo>
                <a:lnTo>
                  <a:pt x="912644" y="1036856"/>
                </a:lnTo>
                <a:lnTo>
                  <a:pt x="947188" y="1009442"/>
                </a:lnTo>
                <a:lnTo>
                  <a:pt x="979503" y="979503"/>
                </a:lnTo>
                <a:lnTo>
                  <a:pt x="1009442" y="947188"/>
                </a:lnTo>
                <a:lnTo>
                  <a:pt x="1036856" y="912644"/>
                </a:lnTo>
                <a:lnTo>
                  <a:pt x="1061598" y="876019"/>
                </a:lnTo>
                <a:lnTo>
                  <a:pt x="1083521" y="837461"/>
                </a:lnTo>
                <a:lnTo>
                  <a:pt x="1102477" y="797117"/>
                </a:lnTo>
                <a:lnTo>
                  <a:pt x="1118317" y="755135"/>
                </a:lnTo>
                <a:lnTo>
                  <a:pt x="1130894" y="711664"/>
                </a:lnTo>
                <a:lnTo>
                  <a:pt x="1140061" y="666850"/>
                </a:lnTo>
                <a:lnTo>
                  <a:pt x="1145669" y="620841"/>
                </a:lnTo>
                <a:lnTo>
                  <a:pt x="1147572" y="573785"/>
                </a:lnTo>
                <a:lnTo>
                  <a:pt x="1145669" y="526730"/>
                </a:lnTo>
                <a:lnTo>
                  <a:pt x="1140061" y="480721"/>
                </a:lnTo>
                <a:lnTo>
                  <a:pt x="1130894" y="435907"/>
                </a:lnTo>
                <a:lnTo>
                  <a:pt x="1118317" y="392436"/>
                </a:lnTo>
                <a:lnTo>
                  <a:pt x="1102477" y="350454"/>
                </a:lnTo>
                <a:lnTo>
                  <a:pt x="1083521" y="310110"/>
                </a:lnTo>
                <a:lnTo>
                  <a:pt x="1061598" y="271552"/>
                </a:lnTo>
                <a:lnTo>
                  <a:pt x="1036856" y="234927"/>
                </a:lnTo>
                <a:lnTo>
                  <a:pt x="1009442" y="200383"/>
                </a:lnTo>
                <a:lnTo>
                  <a:pt x="979503" y="168068"/>
                </a:lnTo>
                <a:lnTo>
                  <a:pt x="947188" y="138129"/>
                </a:lnTo>
                <a:lnTo>
                  <a:pt x="912644" y="110715"/>
                </a:lnTo>
                <a:lnTo>
                  <a:pt x="876019" y="85973"/>
                </a:lnTo>
                <a:lnTo>
                  <a:pt x="837461" y="64050"/>
                </a:lnTo>
                <a:lnTo>
                  <a:pt x="797117" y="45094"/>
                </a:lnTo>
                <a:lnTo>
                  <a:pt x="755135" y="29254"/>
                </a:lnTo>
                <a:lnTo>
                  <a:pt x="711664" y="16677"/>
                </a:lnTo>
                <a:lnTo>
                  <a:pt x="666850" y="7510"/>
                </a:lnTo>
                <a:lnTo>
                  <a:pt x="620841" y="1902"/>
                </a:lnTo>
                <a:lnTo>
                  <a:pt x="573786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0" name="object 10"/>
          <p:cNvSpPr/>
          <p:nvPr/>
        </p:nvSpPr>
        <p:spPr>
          <a:xfrm>
            <a:off x="2369950" y="7528446"/>
            <a:ext cx="1148080" cy="1148080"/>
          </a:xfrm>
          <a:custGeom>
            <a:avLst/>
            <a:gdLst/>
            <a:ahLst/>
            <a:cxnLst/>
            <a:rect l="l" t="t" r="r" b="b"/>
            <a:pathLst>
              <a:path w="1148079" h="1148079">
                <a:moveTo>
                  <a:pt x="573785" y="0"/>
                </a:moveTo>
                <a:lnTo>
                  <a:pt x="526730" y="1902"/>
                </a:lnTo>
                <a:lnTo>
                  <a:pt x="480721" y="7510"/>
                </a:lnTo>
                <a:lnTo>
                  <a:pt x="435907" y="16677"/>
                </a:lnTo>
                <a:lnTo>
                  <a:pt x="392436" y="29254"/>
                </a:lnTo>
                <a:lnTo>
                  <a:pt x="350454" y="45094"/>
                </a:lnTo>
                <a:lnTo>
                  <a:pt x="310110" y="64050"/>
                </a:lnTo>
                <a:lnTo>
                  <a:pt x="271552" y="85973"/>
                </a:lnTo>
                <a:lnTo>
                  <a:pt x="234927" y="110715"/>
                </a:lnTo>
                <a:lnTo>
                  <a:pt x="200383" y="138129"/>
                </a:lnTo>
                <a:lnTo>
                  <a:pt x="168068" y="168068"/>
                </a:lnTo>
                <a:lnTo>
                  <a:pt x="138129" y="200383"/>
                </a:lnTo>
                <a:lnTo>
                  <a:pt x="110715" y="234927"/>
                </a:lnTo>
                <a:lnTo>
                  <a:pt x="85973" y="271552"/>
                </a:lnTo>
                <a:lnTo>
                  <a:pt x="64050" y="310110"/>
                </a:lnTo>
                <a:lnTo>
                  <a:pt x="45094" y="350454"/>
                </a:lnTo>
                <a:lnTo>
                  <a:pt x="29254" y="392436"/>
                </a:lnTo>
                <a:lnTo>
                  <a:pt x="16677" y="435907"/>
                </a:lnTo>
                <a:lnTo>
                  <a:pt x="7510" y="480721"/>
                </a:lnTo>
                <a:lnTo>
                  <a:pt x="1902" y="526730"/>
                </a:lnTo>
                <a:lnTo>
                  <a:pt x="0" y="573785"/>
                </a:lnTo>
                <a:lnTo>
                  <a:pt x="1902" y="620841"/>
                </a:lnTo>
                <a:lnTo>
                  <a:pt x="7510" y="666850"/>
                </a:lnTo>
                <a:lnTo>
                  <a:pt x="16677" y="711664"/>
                </a:lnTo>
                <a:lnTo>
                  <a:pt x="29254" y="755135"/>
                </a:lnTo>
                <a:lnTo>
                  <a:pt x="45094" y="797117"/>
                </a:lnTo>
                <a:lnTo>
                  <a:pt x="64050" y="837461"/>
                </a:lnTo>
                <a:lnTo>
                  <a:pt x="85973" y="876019"/>
                </a:lnTo>
                <a:lnTo>
                  <a:pt x="110715" y="912644"/>
                </a:lnTo>
                <a:lnTo>
                  <a:pt x="138129" y="947188"/>
                </a:lnTo>
                <a:lnTo>
                  <a:pt x="168068" y="979503"/>
                </a:lnTo>
                <a:lnTo>
                  <a:pt x="200383" y="1009442"/>
                </a:lnTo>
                <a:lnTo>
                  <a:pt x="234927" y="1036856"/>
                </a:lnTo>
                <a:lnTo>
                  <a:pt x="271552" y="1061598"/>
                </a:lnTo>
                <a:lnTo>
                  <a:pt x="310110" y="1083521"/>
                </a:lnTo>
                <a:lnTo>
                  <a:pt x="350454" y="1102477"/>
                </a:lnTo>
                <a:lnTo>
                  <a:pt x="392436" y="1118317"/>
                </a:lnTo>
                <a:lnTo>
                  <a:pt x="435907" y="1130894"/>
                </a:lnTo>
                <a:lnTo>
                  <a:pt x="480721" y="1140061"/>
                </a:lnTo>
                <a:lnTo>
                  <a:pt x="526730" y="1145669"/>
                </a:lnTo>
                <a:lnTo>
                  <a:pt x="573785" y="1147572"/>
                </a:lnTo>
                <a:lnTo>
                  <a:pt x="620841" y="1145669"/>
                </a:lnTo>
                <a:lnTo>
                  <a:pt x="666850" y="1140061"/>
                </a:lnTo>
                <a:lnTo>
                  <a:pt x="711664" y="1130894"/>
                </a:lnTo>
                <a:lnTo>
                  <a:pt x="755135" y="1118317"/>
                </a:lnTo>
                <a:lnTo>
                  <a:pt x="797117" y="1102477"/>
                </a:lnTo>
                <a:lnTo>
                  <a:pt x="837461" y="1083521"/>
                </a:lnTo>
                <a:lnTo>
                  <a:pt x="876019" y="1061598"/>
                </a:lnTo>
                <a:lnTo>
                  <a:pt x="912644" y="1036856"/>
                </a:lnTo>
                <a:lnTo>
                  <a:pt x="947188" y="1009442"/>
                </a:lnTo>
                <a:lnTo>
                  <a:pt x="979503" y="979503"/>
                </a:lnTo>
                <a:lnTo>
                  <a:pt x="1009442" y="947188"/>
                </a:lnTo>
                <a:lnTo>
                  <a:pt x="1036856" y="912644"/>
                </a:lnTo>
                <a:lnTo>
                  <a:pt x="1061598" y="876019"/>
                </a:lnTo>
                <a:lnTo>
                  <a:pt x="1083521" y="837461"/>
                </a:lnTo>
                <a:lnTo>
                  <a:pt x="1102477" y="797117"/>
                </a:lnTo>
                <a:lnTo>
                  <a:pt x="1118317" y="755135"/>
                </a:lnTo>
                <a:lnTo>
                  <a:pt x="1130894" y="711664"/>
                </a:lnTo>
                <a:lnTo>
                  <a:pt x="1140061" y="666850"/>
                </a:lnTo>
                <a:lnTo>
                  <a:pt x="1145669" y="620841"/>
                </a:lnTo>
                <a:lnTo>
                  <a:pt x="1147571" y="573785"/>
                </a:lnTo>
                <a:lnTo>
                  <a:pt x="1145669" y="526730"/>
                </a:lnTo>
                <a:lnTo>
                  <a:pt x="1140061" y="480721"/>
                </a:lnTo>
                <a:lnTo>
                  <a:pt x="1130894" y="435907"/>
                </a:lnTo>
                <a:lnTo>
                  <a:pt x="1118317" y="392436"/>
                </a:lnTo>
                <a:lnTo>
                  <a:pt x="1102477" y="350454"/>
                </a:lnTo>
                <a:lnTo>
                  <a:pt x="1083521" y="310110"/>
                </a:lnTo>
                <a:lnTo>
                  <a:pt x="1061598" y="271552"/>
                </a:lnTo>
                <a:lnTo>
                  <a:pt x="1036856" y="234927"/>
                </a:lnTo>
                <a:lnTo>
                  <a:pt x="1009442" y="200383"/>
                </a:lnTo>
                <a:lnTo>
                  <a:pt x="979503" y="168068"/>
                </a:lnTo>
                <a:lnTo>
                  <a:pt x="947188" y="138129"/>
                </a:lnTo>
                <a:lnTo>
                  <a:pt x="912644" y="110715"/>
                </a:lnTo>
                <a:lnTo>
                  <a:pt x="876019" y="85973"/>
                </a:lnTo>
                <a:lnTo>
                  <a:pt x="837461" y="64050"/>
                </a:lnTo>
                <a:lnTo>
                  <a:pt x="797117" y="45094"/>
                </a:lnTo>
                <a:lnTo>
                  <a:pt x="755135" y="29254"/>
                </a:lnTo>
                <a:lnTo>
                  <a:pt x="711664" y="16677"/>
                </a:lnTo>
                <a:lnTo>
                  <a:pt x="666850" y="7510"/>
                </a:lnTo>
                <a:lnTo>
                  <a:pt x="620841" y="1902"/>
                </a:lnTo>
                <a:lnTo>
                  <a:pt x="5737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1" name="object 11"/>
          <p:cNvSpPr/>
          <p:nvPr/>
        </p:nvSpPr>
        <p:spPr>
          <a:xfrm>
            <a:off x="2362200" y="4753309"/>
            <a:ext cx="1148080" cy="1149350"/>
          </a:xfrm>
          <a:custGeom>
            <a:avLst/>
            <a:gdLst/>
            <a:ahLst/>
            <a:cxnLst/>
            <a:rect l="l" t="t" r="r" b="b"/>
            <a:pathLst>
              <a:path w="1148079" h="1149350">
                <a:moveTo>
                  <a:pt x="573786" y="0"/>
                </a:moveTo>
                <a:lnTo>
                  <a:pt x="526730" y="1904"/>
                </a:lnTo>
                <a:lnTo>
                  <a:pt x="480721" y="7518"/>
                </a:lnTo>
                <a:lnTo>
                  <a:pt x="435907" y="16694"/>
                </a:lnTo>
                <a:lnTo>
                  <a:pt x="392436" y="29285"/>
                </a:lnTo>
                <a:lnTo>
                  <a:pt x="350454" y="45142"/>
                </a:lnTo>
                <a:lnTo>
                  <a:pt x="310110" y="64118"/>
                </a:lnTo>
                <a:lnTo>
                  <a:pt x="271552" y="86066"/>
                </a:lnTo>
                <a:lnTo>
                  <a:pt x="234927" y="110837"/>
                </a:lnTo>
                <a:lnTo>
                  <a:pt x="200383" y="138284"/>
                </a:lnTo>
                <a:lnTo>
                  <a:pt x="168068" y="168259"/>
                </a:lnTo>
                <a:lnTo>
                  <a:pt x="138129" y="200614"/>
                </a:lnTo>
                <a:lnTo>
                  <a:pt x="110715" y="235201"/>
                </a:lnTo>
                <a:lnTo>
                  <a:pt x="85973" y="271874"/>
                </a:lnTo>
                <a:lnTo>
                  <a:pt x="64050" y="310484"/>
                </a:lnTo>
                <a:lnTo>
                  <a:pt x="45094" y="350883"/>
                </a:lnTo>
                <a:lnTo>
                  <a:pt x="29254" y="392923"/>
                </a:lnTo>
                <a:lnTo>
                  <a:pt x="16677" y="436458"/>
                </a:lnTo>
                <a:lnTo>
                  <a:pt x="7510" y="481339"/>
                </a:lnTo>
                <a:lnTo>
                  <a:pt x="1902" y="527418"/>
                </a:lnTo>
                <a:lnTo>
                  <a:pt x="0" y="574548"/>
                </a:lnTo>
                <a:lnTo>
                  <a:pt x="1902" y="621677"/>
                </a:lnTo>
                <a:lnTo>
                  <a:pt x="7510" y="667756"/>
                </a:lnTo>
                <a:lnTo>
                  <a:pt x="16677" y="712637"/>
                </a:lnTo>
                <a:lnTo>
                  <a:pt x="29254" y="756172"/>
                </a:lnTo>
                <a:lnTo>
                  <a:pt x="45094" y="798212"/>
                </a:lnTo>
                <a:lnTo>
                  <a:pt x="64050" y="838611"/>
                </a:lnTo>
                <a:lnTo>
                  <a:pt x="85973" y="877221"/>
                </a:lnTo>
                <a:lnTo>
                  <a:pt x="110715" y="913894"/>
                </a:lnTo>
                <a:lnTo>
                  <a:pt x="138129" y="948481"/>
                </a:lnTo>
                <a:lnTo>
                  <a:pt x="168068" y="980836"/>
                </a:lnTo>
                <a:lnTo>
                  <a:pt x="200383" y="1010811"/>
                </a:lnTo>
                <a:lnTo>
                  <a:pt x="234927" y="1038258"/>
                </a:lnTo>
                <a:lnTo>
                  <a:pt x="271552" y="1063029"/>
                </a:lnTo>
                <a:lnTo>
                  <a:pt x="310110" y="1084977"/>
                </a:lnTo>
                <a:lnTo>
                  <a:pt x="350454" y="1103953"/>
                </a:lnTo>
                <a:lnTo>
                  <a:pt x="392436" y="1119810"/>
                </a:lnTo>
                <a:lnTo>
                  <a:pt x="435907" y="1132401"/>
                </a:lnTo>
                <a:lnTo>
                  <a:pt x="480721" y="1141577"/>
                </a:lnTo>
                <a:lnTo>
                  <a:pt x="526730" y="1147191"/>
                </a:lnTo>
                <a:lnTo>
                  <a:pt x="573786" y="1149096"/>
                </a:lnTo>
                <a:lnTo>
                  <a:pt x="620841" y="1147191"/>
                </a:lnTo>
                <a:lnTo>
                  <a:pt x="666850" y="1141577"/>
                </a:lnTo>
                <a:lnTo>
                  <a:pt x="711664" y="1132401"/>
                </a:lnTo>
                <a:lnTo>
                  <a:pt x="755135" y="1119810"/>
                </a:lnTo>
                <a:lnTo>
                  <a:pt x="797117" y="1103953"/>
                </a:lnTo>
                <a:lnTo>
                  <a:pt x="837461" y="1084977"/>
                </a:lnTo>
                <a:lnTo>
                  <a:pt x="876019" y="1063029"/>
                </a:lnTo>
                <a:lnTo>
                  <a:pt x="912644" y="1038258"/>
                </a:lnTo>
                <a:lnTo>
                  <a:pt x="947188" y="1010811"/>
                </a:lnTo>
                <a:lnTo>
                  <a:pt x="979503" y="980836"/>
                </a:lnTo>
                <a:lnTo>
                  <a:pt x="1009442" y="948481"/>
                </a:lnTo>
                <a:lnTo>
                  <a:pt x="1036856" y="913894"/>
                </a:lnTo>
                <a:lnTo>
                  <a:pt x="1061598" y="877221"/>
                </a:lnTo>
                <a:lnTo>
                  <a:pt x="1083521" y="838611"/>
                </a:lnTo>
                <a:lnTo>
                  <a:pt x="1102477" y="798212"/>
                </a:lnTo>
                <a:lnTo>
                  <a:pt x="1118317" y="756172"/>
                </a:lnTo>
                <a:lnTo>
                  <a:pt x="1130894" y="712637"/>
                </a:lnTo>
                <a:lnTo>
                  <a:pt x="1140061" y="667756"/>
                </a:lnTo>
                <a:lnTo>
                  <a:pt x="1145669" y="621677"/>
                </a:lnTo>
                <a:lnTo>
                  <a:pt x="1147572" y="574548"/>
                </a:lnTo>
                <a:lnTo>
                  <a:pt x="1145669" y="527418"/>
                </a:lnTo>
                <a:lnTo>
                  <a:pt x="1140061" y="481339"/>
                </a:lnTo>
                <a:lnTo>
                  <a:pt x="1130894" y="436458"/>
                </a:lnTo>
                <a:lnTo>
                  <a:pt x="1118317" y="392923"/>
                </a:lnTo>
                <a:lnTo>
                  <a:pt x="1102477" y="350883"/>
                </a:lnTo>
                <a:lnTo>
                  <a:pt x="1083521" y="310484"/>
                </a:lnTo>
                <a:lnTo>
                  <a:pt x="1061598" y="271874"/>
                </a:lnTo>
                <a:lnTo>
                  <a:pt x="1036856" y="235201"/>
                </a:lnTo>
                <a:lnTo>
                  <a:pt x="1009442" y="200614"/>
                </a:lnTo>
                <a:lnTo>
                  <a:pt x="979503" y="168259"/>
                </a:lnTo>
                <a:lnTo>
                  <a:pt x="947188" y="138284"/>
                </a:lnTo>
                <a:lnTo>
                  <a:pt x="912644" y="110837"/>
                </a:lnTo>
                <a:lnTo>
                  <a:pt x="876019" y="86066"/>
                </a:lnTo>
                <a:lnTo>
                  <a:pt x="837461" y="64118"/>
                </a:lnTo>
                <a:lnTo>
                  <a:pt x="797117" y="45142"/>
                </a:lnTo>
                <a:lnTo>
                  <a:pt x="755135" y="29285"/>
                </a:lnTo>
                <a:lnTo>
                  <a:pt x="711664" y="16694"/>
                </a:lnTo>
                <a:lnTo>
                  <a:pt x="666850" y="7518"/>
                </a:lnTo>
                <a:lnTo>
                  <a:pt x="620841" y="1904"/>
                </a:lnTo>
                <a:lnTo>
                  <a:pt x="573786" y="0"/>
                </a:lnTo>
                <a:close/>
              </a:path>
            </a:pathLst>
          </a:custGeom>
          <a:solidFill>
            <a:srgbClr val="EB213C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2" name="object 12"/>
          <p:cNvSpPr/>
          <p:nvPr/>
        </p:nvSpPr>
        <p:spPr>
          <a:xfrm>
            <a:off x="9971594" y="4752727"/>
            <a:ext cx="1148080" cy="1148080"/>
          </a:xfrm>
          <a:custGeom>
            <a:avLst/>
            <a:gdLst/>
            <a:ahLst/>
            <a:cxnLst/>
            <a:rect l="l" t="t" r="r" b="b"/>
            <a:pathLst>
              <a:path w="1148079" h="1148079">
                <a:moveTo>
                  <a:pt x="573786" y="0"/>
                </a:moveTo>
                <a:lnTo>
                  <a:pt x="526730" y="1902"/>
                </a:lnTo>
                <a:lnTo>
                  <a:pt x="480721" y="7510"/>
                </a:lnTo>
                <a:lnTo>
                  <a:pt x="435907" y="16677"/>
                </a:lnTo>
                <a:lnTo>
                  <a:pt x="392436" y="29254"/>
                </a:lnTo>
                <a:lnTo>
                  <a:pt x="350454" y="45094"/>
                </a:lnTo>
                <a:lnTo>
                  <a:pt x="310110" y="64050"/>
                </a:lnTo>
                <a:lnTo>
                  <a:pt x="271552" y="85973"/>
                </a:lnTo>
                <a:lnTo>
                  <a:pt x="234927" y="110715"/>
                </a:lnTo>
                <a:lnTo>
                  <a:pt x="200383" y="138129"/>
                </a:lnTo>
                <a:lnTo>
                  <a:pt x="168068" y="168068"/>
                </a:lnTo>
                <a:lnTo>
                  <a:pt x="138129" y="200383"/>
                </a:lnTo>
                <a:lnTo>
                  <a:pt x="110715" y="234927"/>
                </a:lnTo>
                <a:lnTo>
                  <a:pt x="85973" y="271552"/>
                </a:lnTo>
                <a:lnTo>
                  <a:pt x="64050" y="310110"/>
                </a:lnTo>
                <a:lnTo>
                  <a:pt x="45094" y="350454"/>
                </a:lnTo>
                <a:lnTo>
                  <a:pt x="29254" y="392436"/>
                </a:lnTo>
                <a:lnTo>
                  <a:pt x="16677" y="435907"/>
                </a:lnTo>
                <a:lnTo>
                  <a:pt x="7510" y="480721"/>
                </a:lnTo>
                <a:lnTo>
                  <a:pt x="1902" y="526730"/>
                </a:lnTo>
                <a:lnTo>
                  <a:pt x="0" y="573786"/>
                </a:lnTo>
                <a:lnTo>
                  <a:pt x="1902" y="620841"/>
                </a:lnTo>
                <a:lnTo>
                  <a:pt x="7510" y="666850"/>
                </a:lnTo>
                <a:lnTo>
                  <a:pt x="16677" y="711664"/>
                </a:lnTo>
                <a:lnTo>
                  <a:pt x="29254" y="755135"/>
                </a:lnTo>
                <a:lnTo>
                  <a:pt x="45094" y="797117"/>
                </a:lnTo>
                <a:lnTo>
                  <a:pt x="64050" y="837461"/>
                </a:lnTo>
                <a:lnTo>
                  <a:pt x="85973" y="876019"/>
                </a:lnTo>
                <a:lnTo>
                  <a:pt x="110715" y="912644"/>
                </a:lnTo>
                <a:lnTo>
                  <a:pt x="138129" y="947188"/>
                </a:lnTo>
                <a:lnTo>
                  <a:pt x="168068" y="979503"/>
                </a:lnTo>
                <a:lnTo>
                  <a:pt x="200383" y="1009442"/>
                </a:lnTo>
                <a:lnTo>
                  <a:pt x="234927" y="1036856"/>
                </a:lnTo>
                <a:lnTo>
                  <a:pt x="271552" y="1061598"/>
                </a:lnTo>
                <a:lnTo>
                  <a:pt x="310110" y="1083521"/>
                </a:lnTo>
                <a:lnTo>
                  <a:pt x="350454" y="1102477"/>
                </a:lnTo>
                <a:lnTo>
                  <a:pt x="392436" y="1118317"/>
                </a:lnTo>
                <a:lnTo>
                  <a:pt x="435907" y="1130894"/>
                </a:lnTo>
                <a:lnTo>
                  <a:pt x="480721" y="1140061"/>
                </a:lnTo>
                <a:lnTo>
                  <a:pt x="526730" y="1145669"/>
                </a:lnTo>
                <a:lnTo>
                  <a:pt x="573786" y="1147572"/>
                </a:lnTo>
                <a:lnTo>
                  <a:pt x="620841" y="1145669"/>
                </a:lnTo>
                <a:lnTo>
                  <a:pt x="666850" y="1140061"/>
                </a:lnTo>
                <a:lnTo>
                  <a:pt x="711664" y="1130894"/>
                </a:lnTo>
                <a:lnTo>
                  <a:pt x="755135" y="1118317"/>
                </a:lnTo>
                <a:lnTo>
                  <a:pt x="797117" y="1102477"/>
                </a:lnTo>
                <a:lnTo>
                  <a:pt x="837461" y="1083521"/>
                </a:lnTo>
                <a:lnTo>
                  <a:pt x="876019" y="1061598"/>
                </a:lnTo>
                <a:lnTo>
                  <a:pt x="912644" y="1036856"/>
                </a:lnTo>
                <a:lnTo>
                  <a:pt x="947188" y="1009442"/>
                </a:lnTo>
                <a:lnTo>
                  <a:pt x="979503" y="979503"/>
                </a:lnTo>
                <a:lnTo>
                  <a:pt x="1009442" y="947188"/>
                </a:lnTo>
                <a:lnTo>
                  <a:pt x="1036856" y="912644"/>
                </a:lnTo>
                <a:lnTo>
                  <a:pt x="1061598" y="876019"/>
                </a:lnTo>
                <a:lnTo>
                  <a:pt x="1083521" y="837461"/>
                </a:lnTo>
                <a:lnTo>
                  <a:pt x="1102477" y="797117"/>
                </a:lnTo>
                <a:lnTo>
                  <a:pt x="1118317" y="755135"/>
                </a:lnTo>
                <a:lnTo>
                  <a:pt x="1130894" y="711664"/>
                </a:lnTo>
                <a:lnTo>
                  <a:pt x="1140061" y="666850"/>
                </a:lnTo>
                <a:lnTo>
                  <a:pt x="1145669" y="620841"/>
                </a:lnTo>
                <a:lnTo>
                  <a:pt x="1147572" y="573786"/>
                </a:lnTo>
                <a:lnTo>
                  <a:pt x="1145669" y="526730"/>
                </a:lnTo>
                <a:lnTo>
                  <a:pt x="1140061" y="480721"/>
                </a:lnTo>
                <a:lnTo>
                  <a:pt x="1130894" y="435907"/>
                </a:lnTo>
                <a:lnTo>
                  <a:pt x="1118317" y="392436"/>
                </a:lnTo>
                <a:lnTo>
                  <a:pt x="1102477" y="350454"/>
                </a:lnTo>
                <a:lnTo>
                  <a:pt x="1083521" y="310110"/>
                </a:lnTo>
                <a:lnTo>
                  <a:pt x="1061598" y="271552"/>
                </a:lnTo>
                <a:lnTo>
                  <a:pt x="1036856" y="234927"/>
                </a:lnTo>
                <a:lnTo>
                  <a:pt x="1009442" y="200383"/>
                </a:lnTo>
                <a:lnTo>
                  <a:pt x="979503" y="168068"/>
                </a:lnTo>
                <a:lnTo>
                  <a:pt x="947188" y="138129"/>
                </a:lnTo>
                <a:lnTo>
                  <a:pt x="912644" y="110715"/>
                </a:lnTo>
                <a:lnTo>
                  <a:pt x="876019" y="85973"/>
                </a:lnTo>
                <a:lnTo>
                  <a:pt x="837461" y="64050"/>
                </a:lnTo>
                <a:lnTo>
                  <a:pt x="797117" y="45094"/>
                </a:lnTo>
                <a:lnTo>
                  <a:pt x="755135" y="29254"/>
                </a:lnTo>
                <a:lnTo>
                  <a:pt x="711664" y="16677"/>
                </a:lnTo>
                <a:lnTo>
                  <a:pt x="666850" y="7510"/>
                </a:lnTo>
                <a:lnTo>
                  <a:pt x="620841" y="1902"/>
                </a:lnTo>
                <a:lnTo>
                  <a:pt x="573786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4" name="object 14"/>
          <p:cNvSpPr txBox="1"/>
          <p:nvPr/>
        </p:nvSpPr>
        <p:spPr>
          <a:xfrm>
            <a:off x="11435839" y="7367358"/>
            <a:ext cx="4316855" cy="171841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lang="ru-RU" sz="3200" b="1" spc="-15" dirty="0">
                <a:solidFill>
                  <a:srgbClr val="445369"/>
                </a:solidFill>
                <a:latin typeface="Arial"/>
                <a:cs typeface="Arial"/>
              </a:rPr>
              <a:t>Интеграция</a:t>
            </a:r>
            <a:endParaRPr sz="3200" dirty="0">
              <a:latin typeface="Arial"/>
              <a:cs typeface="Arial"/>
            </a:endParaRPr>
          </a:p>
          <a:p>
            <a:pPr marL="33655" marR="5080">
              <a:lnSpc>
                <a:spcPts val="2180"/>
              </a:lnSpc>
              <a:spcBef>
                <a:spcPts val="80"/>
              </a:spcBef>
            </a:pPr>
            <a:r>
              <a:rPr lang="ru-RU" sz="3200" b="0" dirty="0">
                <a:solidFill>
                  <a:srgbClr val="445369"/>
                </a:solidFill>
                <a:latin typeface="Calibri Light"/>
                <a:cs typeface="Calibri Light"/>
              </a:rPr>
              <a:t>При интеграции «железных» ККМ с учетными системами возникают сложности.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73035" y="4283181"/>
            <a:ext cx="4316856" cy="2075633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lang="ru-RU" sz="3200" b="1" spc="-5" dirty="0">
                <a:solidFill>
                  <a:srgbClr val="445369"/>
                </a:solidFill>
                <a:latin typeface="Arial"/>
                <a:cs typeface="Arial"/>
              </a:rPr>
              <a:t>Затраты</a:t>
            </a:r>
            <a:endParaRPr sz="3200" dirty="0">
              <a:latin typeface="Arial"/>
              <a:cs typeface="Arial"/>
            </a:endParaRPr>
          </a:p>
          <a:p>
            <a:pPr marL="33655" marR="5080">
              <a:lnSpc>
                <a:spcPts val="2180"/>
              </a:lnSpc>
              <a:spcBef>
                <a:spcPts val="80"/>
              </a:spcBef>
            </a:pPr>
            <a:r>
              <a:rPr lang="ru-RU" sz="3200" dirty="0">
                <a:solidFill>
                  <a:srgbClr val="445369"/>
                </a:solidFill>
                <a:latin typeface="Calibri Light"/>
                <a:cs typeface="Calibri Light"/>
              </a:rPr>
              <a:t>Железные ККМ часто ломаются. И кроме обслуживания нужно отдельно оплачивать за детали.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45791" y="7367358"/>
            <a:ext cx="4636792" cy="1436291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3200" b="1" spc="-5" dirty="0">
                <a:solidFill>
                  <a:srgbClr val="445369"/>
                </a:solidFill>
                <a:latin typeface="Arial"/>
                <a:cs typeface="Arial"/>
              </a:rPr>
              <a:t>В</a:t>
            </a:r>
            <a:r>
              <a:rPr lang="ru-RU" sz="3200" b="1" spc="-5" dirty="0" err="1">
                <a:solidFill>
                  <a:srgbClr val="445369"/>
                </a:solidFill>
                <a:latin typeface="Arial"/>
                <a:cs typeface="Arial"/>
              </a:rPr>
              <a:t>ремя</a:t>
            </a:r>
            <a:endParaRPr sz="3200" dirty="0">
              <a:latin typeface="Arial"/>
              <a:cs typeface="Arial"/>
            </a:endParaRPr>
          </a:p>
          <a:p>
            <a:pPr marL="33655" marR="5080">
              <a:lnSpc>
                <a:spcPts val="2180"/>
              </a:lnSpc>
              <a:spcBef>
                <a:spcPts val="80"/>
              </a:spcBef>
            </a:pPr>
            <a:r>
              <a:rPr lang="ru-RU" sz="3200" b="0" dirty="0">
                <a:solidFill>
                  <a:srgbClr val="445369"/>
                </a:solidFill>
                <a:latin typeface="Calibri Light"/>
                <a:cs typeface="Calibri Light"/>
              </a:rPr>
              <a:t>Скорость работы железных ККМ часто раздражает покупателей. 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35839" y="4283181"/>
            <a:ext cx="3912235" cy="1999906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ru-RU" sz="3200" b="1" spc="-15" dirty="0">
                <a:solidFill>
                  <a:srgbClr val="445369"/>
                </a:solidFill>
                <a:latin typeface="Arial"/>
                <a:cs typeface="Arial"/>
              </a:rPr>
              <a:t>Мониторинг</a:t>
            </a:r>
            <a:endParaRPr sz="3200" dirty="0">
              <a:latin typeface="Arial"/>
              <a:cs typeface="Arial"/>
            </a:endParaRPr>
          </a:p>
          <a:p>
            <a:pPr marL="33655" marR="5080">
              <a:lnSpc>
                <a:spcPts val="2190"/>
              </a:lnSpc>
              <a:spcBef>
                <a:spcPts val="70"/>
              </a:spcBef>
            </a:pPr>
            <a:r>
              <a:rPr lang="ru-RU" sz="3200" b="0" dirty="0">
                <a:solidFill>
                  <a:srgbClr val="445369"/>
                </a:solidFill>
                <a:latin typeface="Calibri Light"/>
                <a:cs typeface="Calibri Light"/>
              </a:rPr>
              <a:t>Ни один традиционный ККМ не дает возможности удаленного контроля точки продажи. 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35839" y="9840274"/>
            <a:ext cx="4260087" cy="171841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lang="ru-RU" sz="3200" b="1" spc="-15" dirty="0">
                <a:solidFill>
                  <a:srgbClr val="445369"/>
                </a:solidFill>
                <a:latin typeface="Arial"/>
                <a:cs typeface="Arial"/>
              </a:rPr>
              <a:t>Простои</a:t>
            </a:r>
          </a:p>
          <a:p>
            <a:pPr marL="33655" marR="5080">
              <a:lnSpc>
                <a:spcPts val="2180"/>
              </a:lnSpc>
              <a:spcBef>
                <a:spcPts val="80"/>
              </a:spcBef>
            </a:pPr>
            <a:r>
              <a:rPr lang="ru-RU" sz="3200" b="0" dirty="0">
                <a:solidFill>
                  <a:srgbClr val="445369"/>
                </a:solidFill>
                <a:latin typeface="Calibri Light"/>
                <a:cs typeface="Calibri Light"/>
              </a:rPr>
              <a:t>Если железная ККМ сломалась, то во время его долгого ремонта касса простаивает.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978521" y="10129487"/>
            <a:ext cx="1148080" cy="1148080"/>
          </a:xfrm>
          <a:custGeom>
            <a:avLst/>
            <a:gdLst/>
            <a:ahLst/>
            <a:cxnLst/>
            <a:rect l="l" t="t" r="r" b="b"/>
            <a:pathLst>
              <a:path w="1148079" h="1148079">
                <a:moveTo>
                  <a:pt x="573786" y="0"/>
                </a:moveTo>
                <a:lnTo>
                  <a:pt x="526730" y="1902"/>
                </a:lnTo>
                <a:lnTo>
                  <a:pt x="480721" y="7510"/>
                </a:lnTo>
                <a:lnTo>
                  <a:pt x="435907" y="16677"/>
                </a:lnTo>
                <a:lnTo>
                  <a:pt x="392436" y="29254"/>
                </a:lnTo>
                <a:lnTo>
                  <a:pt x="350454" y="45094"/>
                </a:lnTo>
                <a:lnTo>
                  <a:pt x="310110" y="64050"/>
                </a:lnTo>
                <a:lnTo>
                  <a:pt x="271552" y="85973"/>
                </a:lnTo>
                <a:lnTo>
                  <a:pt x="234927" y="110715"/>
                </a:lnTo>
                <a:lnTo>
                  <a:pt x="200383" y="138129"/>
                </a:lnTo>
                <a:lnTo>
                  <a:pt x="168068" y="168068"/>
                </a:lnTo>
                <a:lnTo>
                  <a:pt x="138129" y="200383"/>
                </a:lnTo>
                <a:lnTo>
                  <a:pt x="110715" y="234927"/>
                </a:lnTo>
                <a:lnTo>
                  <a:pt x="85973" y="271552"/>
                </a:lnTo>
                <a:lnTo>
                  <a:pt x="64050" y="310110"/>
                </a:lnTo>
                <a:lnTo>
                  <a:pt x="45094" y="350454"/>
                </a:lnTo>
                <a:lnTo>
                  <a:pt x="29254" y="392436"/>
                </a:lnTo>
                <a:lnTo>
                  <a:pt x="16677" y="435907"/>
                </a:lnTo>
                <a:lnTo>
                  <a:pt x="7510" y="480721"/>
                </a:lnTo>
                <a:lnTo>
                  <a:pt x="1902" y="526730"/>
                </a:lnTo>
                <a:lnTo>
                  <a:pt x="0" y="573785"/>
                </a:lnTo>
                <a:lnTo>
                  <a:pt x="1902" y="620841"/>
                </a:lnTo>
                <a:lnTo>
                  <a:pt x="7510" y="666850"/>
                </a:lnTo>
                <a:lnTo>
                  <a:pt x="16677" y="711664"/>
                </a:lnTo>
                <a:lnTo>
                  <a:pt x="29254" y="755135"/>
                </a:lnTo>
                <a:lnTo>
                  <a:pt x="45094" y="797117"/>
                </a:lnTo>
                <a:lnTo>
                  <a:pt x="64050" y="837461"/>
                </a:lnTo>
                <a:lnTo>
                  <a:pt x="85973" y="876019"/>
                </a:lnTo>
                <a:lnTo>
                  <a:pt x="110715" y="912644"/>
                </a:lnTo>
                <a:lnTo>
                  <a:pt x="138129" y="947188"/>
                </a:lnTo>
                <a:lnTo>
                  <a:pt x="168068" y="979503"/>
                </a:lnTo>
                <a:lnTo>
                  <a:pt x="200383" y="1009442"/>
                </a:lnTo>
                <a:lnTo>
                  <a:pt x="234927" y="1036856"/>
                </a:lnTo>
                <a:lnTo>
                  <a:pt x="271552" y="1061598"/>
                </a:lnTo>
                <a:lnTo>
                  <a:pt x="310110" y="1083521"/>
                </a:lnTo>
                <a:lnTo>
                  <a:pt x="350454" y="1102477"/>
                </a:lnTo>
                <a:lnTo>
                  <a:pt x="392436" y="1118317"/>
                </a:lnTo>
                <a:lnTo>
                  <a:pt x="435907" y="1130894"/>
                </a:lnTo>
                <a:lnTo>
                  <a:pt x="480721" y="1140061"/>
                </a:lnTo>
                <a:lnTo>
                  <a:pt x="526730" y="1145669"/>
                </a:lnTo>
                <a:lnTo>
                  <a:pt x="573786" y="1147572"/>
                </a:lnTo>
                <a:lnTo>
                  <a:pt x="620841" y="1145669"/>
                </a:lnTo>
                <a:lnTo>
                  <a:pt x="666850" y="1140061"/>
                </a:lnTo>
                <a:lnTo>
                  <a:pt x="711664" y="1130894"/>
                </a:lnTo>
                <a:lnTo>
                  <a:pt x="755135" y="1118317"/>
                </a:lnTo>
                <a:lnTo>
                  <a:pt x="797117" y="1102477"/>
                </a:lnTo>
                <a:lnTo>
                  <a:pt x="837461" y="1083521"/>
                </a:lnTo>
                <a:lnTo>
                  <a:pt x="876019" y="1061598"/>
                </a:lnTo>
                <a:lnTo>
                  <a:pt x="912644" y="1036856"/>
                </a:lnTo>
                <a:lnTo>
                  <a:pt x="947188" y="1009442"/>
                </a:lnTo>
                <a:lnTo>
                  <a:pt x="979503" y="979503"/>
                </a:lnTo>
                <a:lnTo>
                  <a:pt x="1009442" y="947188"/>
                </a:lnTo>
                <a:lnTo>
                  <a:pt x="1036856" y="912644"/>
                </a:lnTo>
                <a:lnTo>
                  <a:pt x="1061598" y="876019"/>
                </a:lnTo>
                <a:lnTo>
                  <a:pt x="1083521" y="837461"/>
                </a:lnTo>
                <a:lnTo>
                  <a:pt x="1102477" y="797117"/>
                </a:lnTo>
                <a:lnTo>
                  <a:pt x="1118317" y="755135"/>
                </a:lnTo>
                <a:lnTo>
                  <a:pt x="1130894" y="711664"/>
                </a:lnTo>
                <a:lnTo>
                  <a:pt x="1140061" y="666850"/>
                </a:lnTo>
                <a:lnTo>
                  <a:pt x="1145669" y="620841"/>
                </a:lnTo>
                <a:lnTo>
                  <a:pt x="1147572" y="573785"/>
                </a:lnTo>
                <a:lnTo>
                  <a:pt x="1145669" y="526730"/>
                </a:lnTo>
                <a:lnTo>
                  <a:pt x="1140061" y="480721"/>
                </a:lnTo>
                <a:lnTo>
                  <a:pt x="1130894" y="435907"/>
                </a:lnTo>
                <a:lnTo>
                  <a:pt x="1118317" y="392436"/>
                </a:lnTo>
                <a:lnTo>
                  <a:pt x="1102477" y="350454"/>
                </a:lnTo>
                <a:lnTo>
                  <a:pt x="1083521" y="310110"/>
                </a:lnTo>
                <a:lnTo>
                  <a:pt x="1061598" y="271552"/>
                </a:lnTo>
                <a:lnTo>
                  <a:pt x="1036856" y="234927"/>
                </a:lnTo>
                <a:lnTo>
                  <a:pt x="1009442" y="200383"/>
                </a:lnTo>
                <a:lnTo>
                  <a:pt x="979503" y="168068"/>
                </a:lnTo>
                <a:lnTo>
                  <a:pt x="947188" y="138129"/>
                </a:lnTo>
                <a:lnTo>
                  <a:pt x="912644" y="110715"/>
                </a:lnTo>
                <a:lnTo>
                  <a:pt x="876019" y="85973"/>
                </a:lnTo>
                <a:lnTo>
                  <a:pt x="837461" y="64050"/>
                </a:lnTo>
                <a:lnTo>
                  <a:pt x="797117" y="45094"/>
                </a:lnTo>
                <a:lnTo>
                  <a:pt x="755135" y="29254"/>
                </a:lnTo>
                <a:lnTo>
                  <a:pt x="711664" y="16677"/>
                </a:lnTo>
                <a:lnTo>
                  <a:pt x="666850" y="7510"/>
                </a:lnTo>
                <a:lnTo>
                  <a:pt x="620841" y="1902"/>
                </a:lnTo>
                <a:lnTo>
                  <a:pt x="573786" y="0"/>
                </a:lnTo>
                <a:close/>
              </a:path>
            </a:pathLst>
          </a:custGeom>
          <a:solidFill>
            <a:srgbClr val="FF860D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9" name="object 19"/>
          <p:cNvSpPr/>
          <p:nvPr/>
        </p:nvSpPr>
        <p:spPr>
          <a:xfrm>
            <a:off x="10348726" y="10438097"/>
            <a:ext cx="407670" cy="530860"/>
          </a:xfrm>
          <a:custGeom>
            <a:avLst/>
            <a:gdLst/>
            <a:ahLst/>
            <a:cxnLst/>
            <a:rect l="l" t="t" r="r" b="b"/>
            <a:pathLst>
              <a:path w="407670" h="530860">
                <a:moveTo>
                  <a:pt x="79121" y="0"/>
                </a:moveTo>
                <a:lnTo>
                  <a:pt x="47898" y="6076"/>
                </a:lnTo>
                <a:lnTo>
                  <a:pt x="22796" y="22796"/>
                </a:lnTo>
                <a:lnTo>
                  <a:pt x="6076" y="47898"/>
                </a:lnTo>
                <a:lnTo>
                  <a:pt x="0" y="79121"/>
                </a:lnTo>
                <a:lnTo>
                  <a:pt x="3950" y="97714"/>
                </a:lnTo>
                <a:lnTo>
                  <a:pt x="14366" y="117189"/>
                </a:lnTo>
                <a:lnTo>
                  <a:pt x="29092" y="134520"/>
                </a:lnTo>
                <a:lnTo>
                  <a:pt x="45974" y="146684"/>
                </a:lnTo>
                <a:lnTo>
                  <a:pt x="45974" y="383921"/>
                </a:lnTo>
                <a:lnTo>
                  <a:pt x="29092" y="394638"/>
                </a:lnTo>
                <a:lnTo>
                  <a:pt x="14366" y="409559"/>
                </a:lnTo>
                <a:lnTo>
                  <a:pt x="3950" y="428551"/>
                </a:lnTo>
                <a:lnTo>
                  <a:pt x="0" y="451484"/>
                </a:lnTo>
                <a:lnTo>
                  <a:pt x="6076" y="483242"/>
                </a:lnTo>
                <a:lnTo>
                  <a:pt x="22796" y="508285"/>
                </a:lnTo>
                <a:lnTo>
                  <a:pt x="47898" y="524708"/>
                </a:lnTo>
                <a:lnTo>
                  <a:pt x="79121" y="530605"/>
                </a:lnTo>
                <a:lnTo>
                  <a:pt x="104217" y="524708"/>
                </a:lnTo>
                <a:lnTo>
                  <a:pt x="125872" y="508285"/>
                </a:lnTo>
                <a:lnTo>
                  <a:pt x="132445" y="497458"/>
                </a:lnTo>
                <a:lnTo>
                  <a:pt x="79121" y="497458"/>
                </a:lnTo>
                <a:lnTo>
                  <a:pt x="62438" y="493508"/>
                </a:lnTo>
                <a:lnTo>
                  <a:pt x="48148" y="483092"/>
                </a:lnTo>
                <a:lnTo>
                  <a:pt x="38169" y="468366"/>
                </a:lnTo>
                <a:lnTo>
                  <a:pt x="34417" y="451484"/>
                </a:lnTo>
                <a:lnTo>
                  <a:pt x="38169" y="435411"/>
                </a:lnTo>
                <a:lnTo>
                  <a:pt x="48148" y="421100"/>
                </a:lnTo>
                <a:lnTo>
                  <a:pt x="62438" y="410837"/>
                </a:lnTo>
                <a:lnTo>
                  <a:pt x="79121" y="406907"/>
                </a:lnTo>
                <a:lnTo>
                  <a:pt x="134435" y="406907"/>
                </a:lnTo>
                <a:lnTo>
                  <a:pt x="123076" y="394638"/>
                </a:lnTo>
                <a:lnTo>
                  <a:pt x="102108" y="383921"/>
                </a:lnTo>
                <a:lnTo>
                  <a:pt x="102108" y="146684"/>
                </a:lnTo>
                <a:lnTo>
                  <a:pt x="123076" y="134520"/>
                </a:lnTo>
                <a:lnTo>
                  <a:pt x="136890" y="117189"/>
                </a:lnTo>
                <a:lnTo>
                  <a:pt x="138810" y="112268"/>
                </a:lnTo>
                <a:lnTo>
                  <a:pt x="79121" y="112268"/>
                </a:lnTo>
                <a:lnTo>
                  <a:pt x="62438" y="110303"/>
                </a:lnTo>
                <a:lnTo>
                  <a:pt x="48148" y="104267"/>
                </a:lnTo>
                <a:lnTo>
                  <a:pt x="38169" y="93944"/>
                </a:lnTo>
                <a:lnTo>
                  <a:pt x="34417" y="79121"/>
                </a:lnTo>
                <a:lnTo>
                  <a:pt x="38169" y="57616"/>
                </a:lnTo>
                <a:lnTo>
                  <a:pt x="48148" y="43862"/>
                </a:lnTo>
                <a:lnTo>
                  <a:pt x="62438" y="36562"/>
                </a:lnTo>
                <a:lnTo>
                  <a:pt x="79121" y="34417"/>
                </a:lnTo>
                <a:lnTo>
                  <a:pt x="132910" y="34417"/>
                </a:lnTo>
                <a:lnTo>
                  <a:pt x="125872" y="22796"/>
                </a:lnTo>
                <a:lnTo>
                  <a:pt x="104217" y="6076"/>
                </a:lnTo>
                <a:lnTo>
                  <a:pt x="79121" y="0"/>
                </a:lnTo>
                <a:close/>
              </a:path>
              <a:path w="407670" h="530860">
                <a:moveTo>
                  <a:pt x="134435" y="406907"/>
                </a:moveTo>
                <a:lnTo>
                  <a:pt x="79121" y="406907"/>
                </a:lnTo>
                <a:lnTo>
                  <a:pt x="96002" y="410837"/>
                </a:lnTo>
                <a:lnTo>
                  <a:pt x="110728" y="421100"/>
                </a:lnTo>
                <a:lnTo>
                  <a:pt x="121144" y="435411"/>
                </a:lnTo>
                <a:lnTo>
                  <a:pt x="125095" y="451484"/>
                </a:lnTo>
                <a:lnTo>
                  <a:pt x="121144" y="468366"/>
                </a:lnTo>
                <a:lnTo>
                  <a:pt x="110728" y="483092"/>
                </a:lnTo>
                <a:lnTo>
                  <a:pt x="96002" y="493508"/>
                </a:lnTo>
                <a:lnTo>
                  <a:pt x="79121" y="497458"/>
                </a:lnTo>
                <a:lnTo>
                  <a:pt x="132445" y="497458"/>
                </a:lnTo>
                <a:lnTo>
                  <a:pt x="141075" y="483242"/>
                </a:lnTo>
                <a:lnTo>
                  <a:pt x="146812" y="451484"/>
                </a:lnTo>
                <a:lnTo>
                  <a:pt x="144488" y="428551"/>
                </a:lnTo>
                <a:lnTo>
                  <a:pt x="136890" y="409559"/>
                </a:lnTo>
                <a:lnTo>
                  <a:pt x="134435" y="406907"/>
                </a:lnTo>
                <a:close/>
              </a:path>
              <a:path w="407670" h="530860">
                <a:moveTo>
                  <a:pt x="132910" y="34417"/>
                </a:moveTo>
                <a:lnTo>
                  <a:pt x="79121" y="34417"/>
                </a:lnTo>
                <a:lnTo>
                  <a:pt x="96002" y="36562"/>
                </a:lnTo>
                <a:lnTo>
                  <a:pt x="110728" y="43862"/>
                </a:lnTo>
                <a:lnTo>
                  <a:pt x="121144" y="57616"/>
                </a:lnTo>
                <a:lnTo>
                  <a:pt x="125095" y="79121"/>
                </a:lnTo>
                <a:lnTo>
                  <a:pt x="121144" y="93944"/>
                </a:lnTo>
                <a:lnTo>
                  <a:pt x="110728" y="104267"/>
                </a:lnTo>
                <a:lnTo>
                  <a:pt x="96002" y="110303"/>
                </a:lnTo>
                <a:lnTo>
                  <a:pt x="79121" y="112268"/>
                </a:lnTo>
                <a:lnTo>
                  <a:pt x="138810" y="112268"/>
                </a:lnTo>
                <a:lnTo>
                  <a:pt x="144488" y="97714"/>
                </a:lnTo>
                <a:lnTo>
                  <a:pt x="146812" y="79121"/>
                </a:lnTo>
                <a:lnTo>
                  <a:pt x="141075" y="47898"/>
                </a:lnTo>
                <a:lnTo>
                  <a:pt x="132910" y="34417"/>
                </a:lnTo>
                <a:close/>
              </a:path>
              <a:path w="407670" h="530860">
                <a:moveTo>
                  <a:pt x="328041" y="0"/>
                </a:moveTo>
                <a:lnTo>
                  <a:pt x="296283" y="6076"/>
                </a:lnTo>
                <a:lnTo>
                  <a:pt x="271240" y="22796"/>
                </a:lnTo>
                <a:lnTo>
                  <a:pt x="254817" y="47898"/>
                </a:lnTo>
                <a:lnTo>
                  <a:pt x="248920" y="79121"/>
                </a:lnTo>
                <a:lnTo>
                  <a:pt x="252851" y="97714"/>
                </a:lnTo>
                <a:lnTo>
                  <a:pt x="264080" y="117189"/>
                </a:lnTo>
                <a:lnTo>
                  <a:pt x="281763" y="134520"/>
                </a:lnTo>
                <a:lnTo>
                  <a:pt x="305054" y="146684"/>
                </a:lnTo>
                <a:lnTo>
                  <a:pt x="305054" y="383921"/>
                </a:lnTo>
                <a:lnTo>
                  <a:pt x="281763" y="394638"/>
                </a:lnTo>
                <a:lnTo>
                  <a:pt x="264080" y="409559"/>
                </a:lnTo>
                <a:lnTo>
                  <a:pt x="252851" y="428551"/>
                </a:lnTo>
                <a:lnTo>
                  <a:pt x="248920" y="451484"/>
                </a:lnTo>
                <a:lnTo>
                  <a:pt x="254817" y="483242"/>
                </a:lnTo>
                <a:lnTo>
                  <a:pt x="271240" y="508285"/>
                </a:lnTo>
                <a:lnTo>
                  <a:pt x="296283" y="524708"/>
                </a:lnTo>
                <a:lnTo>
                  <a:pt x="328041" y="530605"/>
                </a:lnTo>
                <a:lnTo>
                  <a:pt x="359263" y="524708"/>
                </a:lnTo>
                <a:lnTo>
                  <a:pt x="384365" y="508285"/>
                </a:lnTo>
                <a:lnTo>
                  <a:pt x="391594" y="497458"/>
                </a:lnTo>
                <a:lnTo>
                  <a:pt x="328041" y="497458"/>
                </a:lnTo>
                <a:lnTo>
                  <a:pt x="311159" y="493508"/>
                </a:lnTo>
                <a:lnTo>
                  <a:pt x="296433" y="483092"/>
                </a:lnTo>
                <a:lnTo>
                  <a:pt x="286017" y="468366"/>
                </a:lnTo>
                <a:lnTo>
                  <a:pt x="282067" y="451484"/>
                </a:lnTo>
                <a:lnTo>
                  <a:pt x="286017" y="435411"/>
                </a:lnTo>
                <a:lnTo>
                  <a:pt x="296433" y="421100"/>
                </a:lnTo>
                <a:lnTo>
                  <a:pt x="311159" y="410837"/>
                </a:lnTo>
                <a:lnTo>
                  <a:pt x="328041" y="406907"/>
                </a:lnTo>
                <a:lnTo>
                  <a:pt x="390891" y="406907"/>
                </a:lnTo>
                <a:lnTo>
                  <a:pt x="379140" y="394638"/>
                </a:lnTo>
                <a:lnTo>
                  <a:pt x="362458" y="383921"/>
                </a:lnTo>
                <a:lnTo>
                  <a:pt x="362458" y="146684"/>
                </a:lnTo>
                <a:lnTo>
                  <a:pt x="379140" y="134520"/>
                </a:lnTo>
                <a:lnTo>
                  <a:pt x="393430" y="117189"/>
                </a:lnTo>
                <a:lnTo>
                  <a:pt x="395951" y="112268"/>
                </a:lnTo>
                <a:lnTo>
                  <a:pt x="328041" y="112268"/>
                </a:lnTo>
                <a:lnTo>
                  <a:pt x="311159" y="110303"/>
                </a:lnTo>
                <a:lnTo>
                  <a:pt x="296433" y="104267"/>
                </a:lnTo>
                <a:lnTo>
                  <a:pt x="286017" y="93944"/>
                </a:lnTo>
                <a:lnTo>
                  <a:pt x="282067" y="79121"/>
                </a:lnTo>
                <a:lnTo>
                  <a:pt x="286017" y="57616"/>
                </a:lnTo>
                <a:lnTo>
                  <a:pt x="296433" y="43862"/>
                </a:lnTo>
                <a:lnTo>
                  <a:pt x="311159" y="36562"/>
                </a:lnTo>
                <a:lnTo>
                  <a:pt x="328041" y="34417"/>
                </a:lnTo>
                <a:lnTo>
                  <a:pt x="392105" y="34417"/>
                </a:lnTo>
                <a:lnTo>
                  <a:pt x="384365" y="22796"/>
                </a:lnTo>
                <a:lnTo>
                  <a:pt x="359263" y="6076"/>
                </a:lnTo>
                <a:lnTo>
                  <a:pt x="328041" y="0"/>
                </a:lnTo>
                <a:close/>
              </a:path>
              <a:path w="407670" h="530860">
                <a:moveTo>
                  <a:pt x="390891" y="406907"/>
                </a:moveTo>
                <a:lnTo>
                  <a:pt x="328041" y="406907"/>
                </a:lnTo>
                <a:lnTo>
                  <a:pt x="344723" y="410837"/>
                </a:lnTo>
                <a:lnTo>
                  <a:pt x="359013" y="421100"/>
                </a:lnTo>
                <a:lnTo>
                  <a:pt x="368992" y="435411"/>
                </a:lnTo>
                <a:lnTo>
                  <a:pt x="372745" y="451484"/>
                </a:lnTo>
                <a:lnTo>
                  <a:pt x="368992" y="468366"/>
                </a:lnTo>
                <a:lnTo>
                  <a:pt x="359013" y="483092"/>
                </a:lnTo>
                <a:lnTo>
                  <a:pt x="344723" y="493508"/>
                </a:lnTo>
                <a:lnTo>
                  <a:pt x="328041" y="497458"/>
                </a:lnTo>
                <a:lnTo>
                  <a:pt x="391594" y="497458"/>
                </a:lnTo>
                <a:lnTo>
                  <a:pt x="401085" y="483242"/>
                </a:lnTo>
                <a:lnTo>
                  <a:pt x="407162" y="451484"/>
                </a:lnTo>
                <a:lnTo>
                  <a:pt x="403409" y="428551"/>
                </a:lnTo>
                <a:lnTo>
                  <a:pt x="393430" y="409559"/>
                </a:lnTo>
                <a:lnTo>
                  <a:pt x="390891" y="406907"/>
                </a:lnTo>
                <a:close/>
              </a:path>
              <a:path w="407670" h="530860">
                <a:moveTo>
                  <a:pt x="392105" y="34417"/>
                </a:moveTo>
                <a:lnTo>
                  <a:pt x="328041" y="34417"/>
                </a:lnTo>
                <a:lnTo>
                  <a:pt x="344723" y="36562"/>
                </a:lnTo>
                <a:lnTo>
                  <a:pt x="359013" y="43862"/>
                </a:lnTo>
                <a:lnTo>
                  <a:pt x="368992" y="57616"/>
                </a:lnTo>
                <a:lnTo>
                  <a:pt x="372745" y="79121"/>
                </a:lnTo>
                <a:lnTo>
                  <a:pt x="368992" y="93944"/>
                </a:lnTo>
                <a:lnTo>
                  <a:pt x="359013" y="104267"/>
                </a:lnTo>
                <a:lnTo>
                  <a:pt x="344723" y="110303"/>
                </a:lnTo>
                <a:lnTo>
                  <a:pt x="328041" y="112268"/>
                </a:lnTo>
                <a:lnTo>
                  <a:pt x="395951" y="112268"/>
                </a:lnTo>
                <a:lnTo>
                  <a:pt x="403409" y="97714"/>
                </a:lnTo>
                <a:lnTo>
                  <a:pt x="407162" y="79121"/>
                </a:lnTo>
                <a:lnTo>
                  <a:pt x="401085" y="47898"/>
                </a:lnTo>
                <a:lnTo>
                  <a:pt x="392105" y="34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1" name="object 21"/>
          <p:cNvSpPr/>
          <p:nvPr/>
        </p:nvSpPr>
        <p:spPr>
          <a:xfrm>
            <a:off x="10187940" y="7904140"/>
            <a:ext cx="621030" cy="500380"/>
          </a:xfrm>
          <a:custGeom>
            <a:avLst/>
            <a:gdLst/>
            <a:ahLst/>
            <a:cxnLst/>
            <a:rect l="l" t="t" r="r" b="b"/>
            <a:pathLst>
              <a:path w="621029" h="500379">
                <a:moveTo>
                  <a:pt x="161417" y="358806"/>
                </a:moveTo>
                <a:lnTo>
                  <a:pt x="145649" y="360926"/>
                </a:lnTo>
                <a:lnTo>
                  <a:pt x="133857" y="367284"/>
                </a:lnTo>
                <a:lnTo>
                  <a:pt x="126857" y="383307"/>
                </a:lnTo>
                <a:lnTo>
                  <a:pt x="124523" y="398605"/>
                </a:lnTo>
                <a:lnTo>
                  <a:pt x="126857" y="412021"/>
                </a:lnTo>
                <a:lnTo>
                  <a:pt x="170582" y="453620"/>
                </a:lnTo>
                <a:lnTo>
                  <a:pt x="213629" y="478218"/>
                </a:lnTo>
                <a:lnTo>
                  <a:pt x="260891" y="494339"/>
                </a:lnTo>
                <a:lnTo>
                  <a:pt x="310260" y="500125"/>
                </a:lnTo>
                <a:lnTo>
                  <a:pt x="357042" y="495528"/>
                </a:lnTo>
                <a:lnTo>
                  <a:pt x="401192" y="482380"/>
                </a:lnTo>
                <a:lnTo>
                  <a:pt x="441616" y="461647"/>
                </a:lnTo>
                <a:lnTo>
                  <a:pt x="477221" y="434296"/>
                </a:lnTo>
                <a:lnTo>
                  <a:pt x="487922" y="422401"/>
                </a:lnTo>
                <a:lnTo>
                  <a:pt x="310260" y="422401"/>
                </a:lnTo>
                <a:lnTo>
                  <a:pt x="277397" y="418379"/>
                </a:lnTo>
                <a:lnTo>
                  <a:pt x="245379" y="407082"/>
                </a:lnTo>
                <a:lnTo>
                  <a:pt x="215481" y="389665"/>
                </a:lnTo>
                <a:lnTo>
                  <a:pt x="188975" y="367284"/>
                </a:lnTo>
                <a:lnTo>
                  <a:pt x="177184" y="360926"/>
                </a:lnTo>
                <a:lnTo>
                  <a:pt x="161417" y="358806"/>
                </a:lnTo>
                <a:close/>
              </a:path>
              <a:path w="621029" h="500379">
                <a:moveTo>
                  <a:pt x="620522" y="245745"/>
                </a:moveTo>
                <a:lnTo>
                  <a:pt x="520446" y="245745"/>
                </a:lnTo>
                <a:lnTo>
                  <a:pt x="501473" y="251001"/>
                </a:lnTo>
                <a:lnTo>
                  <a:pt x="490585" y="263413"/>
                </a:lnTo>
                <a:lnTo>
                  <a:pt x="483673" y="277945"/>
                </a:lnTo>
                <a:lnTo>
                  <a:pt x="476630" y="289560"/>
                </a:lnTo>
                <a:lnTo>
                  <a:pt x="463559" y="333221"/>
                </a:lnTo>
                <a:lnTo>
                  <a:pt x="438807" y="369897"/>
                </a:lnTo>
                <a:lnTo>
                  <a:pt x="403954" y="398026"/>
                </a:lnTo>
                <a:lnTo>
                  <a:pt x="360579" y="416047"/>
                </a:lnTo>
                <a:lnTo>
                  <a:pt x="310260" y="422401"/>
                </a:lnTo>
                <a:lnTo>
                  <a:pt x="487922" y="422401"/>
                </a:lnTo>
                <a:lnTo>
                  <a:pt x="506914" y="401293"/>
                </a:lnTo>
                <a:lnTo>
                  <a:pt x="529603" y="363605"/>
                </a:lnTo>
                <a:lnTo>
                  <a:pt x="544195" y="322199"/>
                </a:lnTo>
                <a:lnTo>
                  <a:pt x="620522" y="322199"/>
                </a:lnTo>
                <a:lnTo>
                  <a:pt x="620522" y="245745"/>
                </a:lnTo>
                <a:close/>
              </a:path>
              <a:path w="621029" h="500379">
                <a:moveTo>
                  <a:pt x="310260" y="145415"/>
                </a:moveTo>
                <a:lnTo>
                  <a:pt x="271623" y="153144"/>
                </a:lnTo>
                <a:lnTo>
                  <a:pt x="240236" y="174386"/>
                </a:lnTo>
                <a:lnTo>
                  <a:pt x="219160" y="206226"/>
                </a:lnTo>
                <a:lnTo>
                  <a:pt x="211454" y="245745"/>
                </a:lnTo>
                <a:lnTo>
                  <a:pt x="219160" y="284456"/>
                </a:lnTo>
                <a:lnTo>
                  <a:pt x="240236" y="315880"/>
                </a:lnTo>
                <a:lnTo>
                  <a:pt x="271623" y="336970"/>
                </a:lnTo>
                <a:lnTo>
                  <a:pt x="310260" y="344677"/>
                </a:lnTo>
                <a:lnTo>
                  <a:pt x="349150" y="336970"/>
                </a:lnTo>
                <a:lnTo>
                  <a:pt x="380968" y="315880"/>
                </a:lnTo>
                <a:lnTo>
                  <a:pt x="402451" y="284456"/>
                </a:lnTo>
                <a:lnTo>
                  <a:pt x="410337" y="245745"/>
                </a:lnTo>
                <a:lnTo>
                  <a:pt x="402451" y="206226"/>
                </a:lnTo>
                <a:lnTo>
                  <a:pt x="380968" y="174386"/>
                </a:lnTo>
                <a:lnTo>
                  <a:pt x="349150" y="153144"/>
                </a:lnTo>
                <a:lnTo>
                  <a:pt x="310260" y="145415"/>
                </a:lnTo>
                <a:close/>
              </a:path>
              <a:path w="621029" h="500379">
                <a:moveTo>
                  <a:pt x="310260" y="0"/>
                </a:moveTo>
                <a:lnTo>
                  <a:pt x="263882" y="4074"/>
                </a:lnTo>
                <a:lnTo>
                  <a:pt x="219914" y="16020"/>
                </a:lnTo>
                <a:lnTo>
                  <a:pt x="179539" y="35419"/>
                </a:lnTo>
                <a:lnTo>
                  <a:pt x="143937" y="61854"/>
                </a:lnTo>
                <a:lnTo>
                  <a:pt x="114292" y="94907"/>
                </a:lnTo>
                <a:lnTo>
                  <a:pt x="91784" y="134160"/>
                </a:lnTo>
                <a:lnTo>
                  <a:pt x="77597" y="179197"/>
                </a:lnTo>
                <a:lnTo>
                  <a:pt x="0" y="179197"/>
                </a:lnTo>
                <a:lnTo>
                  <a:pt x="0" y="245745"/>
                </a:lnTo>
                <a:lnTo>
                  <a:pt x="100075" y="245745"/>
                </a:lnTo>
                <a:lnTo>
                  <a:pt x="119782" y="242036"/>
                </a:lnTo>
                <a:lnTo>
                  <a:pt x="131048" y="233029"/>
                </a:lnTo>
                <a:lnTo>
                  <a:pt x="138098" y="221902"/>
                </a:lnTo>
                <a:lnTo>
                  <a:pt x="145160" y="211836"/>
                </a:lnTo>
                <a:lnTo>
                  <a:pt x="158734" y="168174"/>
                </a:lnTo>
                <a:lnTo>
                  <a:pt x="185262" y="131498"/>
                </a:lnTo>
                <a:lnTo>
                  <a:pt x="221513" y="103369"/>
                </a:lnTo>
                <a:lnTo>
                  <a:pt x="264256" y="85348"/>
                </a:lnTo>
                <a:lnTo>
                  <a:pt x="310260" y="78994"/>
                </a:lnTo>
                <a:lnTo>
                  <a:pt x="492418" y="78994"/>
                </a:lnTo>
                <a:lnTo>
                  <a:pt x="487933" y="67691"/>
                </a:lnTo>
                <a:lnTo>
                  <a:pt x="450474" y="38094"/>
                </a:lnTo>
                <a:lnTo>
                  <a:pt x="407050" y="16938"/>
                </a:lnTo>
                <a:lnTo>
                  <a:pt x="359650" y="4236"/>
                </a:lnTo>
                <a:lnTo>
                  <a:pt x="310260" y="0"/>
                </a:lnTo>
                <a:close/>
              </a:path>
              <a:path w="621029" h="500379">
                <a:moveTo>
                  <a:pt x="492418" y="78994"/>
                </a:moveTo>
                <a:lnTo>
                  <a:pt x="310260" y="78994"/>
                </a:lnTo>
                <a:lnTo>
                  <a:pt x="343661" y="81089"/>
                </a:lnTo>
                <a:lnTo>
                  <a:pt x="375634" y="88233"/>
                </a:lnTo>
                <a:lnTo>
                  <a:pt x="405272" y="101711"/>
                </a:lnTo>
                <a:lnTo>
                  <a:pt x="431673" y="122809"/>
                </a:lnTo>
                <a:lnTo>
                  <a:pt x="443589" y="129166"/>
                </a:lnTo>
                <a:lnTo>
                  <a:pt x="459755" y="131286"/>
                </a:lnTo>
                <a:lnTo>
                  <a:pt x="475946" y="129166"/>
                </a:lnTo>
                <a:lnTo>
                  <a:pt x="487933" y="122809"/>
                </a:lnTo>
                <a:lnTo>
                  <a:pt x="494291" y="112428"/>
                </a:lnTo>
                <a:lnTo>
                  <a:pt x="496411" y="99012"/>
                </a:lnTo>
                <a:lnTo>
                  <a:pt x="494291" y="83714"/>
                </a:lnTo>
                <a:lnTo>
                  <a:pt x="492418" y="78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3" name="object 23"/>
          <p:cNvSpPr/>
          <p:nvPr/>
        </p:nvSpPr>
        <p:spPr>
          <a:xfrm>
            <a:off x="10187940" y="5115258"/>
            <a:ext cx="739140" cy="411480"/>
          </a:xfrm>
          <a:custGeom>
            <a:avLst/>
            <a:gdLst/>
            <a:ahLst/>
            <a:cxnLst/>
            <a:rect l="l" t="t" r="r" b="b"/>
            <a:pathLst>
              <a:path w="739139" h="411479">
                <a:moveTo>
                  <a:pt x="371093" y="0"/>
                </a:moveTo>
                <a:lnTo>
                  <a:pt x="302746" y="4845"/>
                </a:lnTo>
                <a:lnTo>
                  <a:pt x="240913" y="18112"/>
                </a:lnTo>
                <a:lnTo>
                  <a:pt x="185756" y="37897"/>
                </a:lnTo>
                <a:lnTo>
                  <a:pt x="137434" y="62297"/>
                </a:lnTo>
                <a:lnTo>
                  <a:pt x="96107" y="89408"/>
                </a:lnTo>
                <a:lnTo>
                  <a:pt x="61935" y="117326"/>
                </a:lnTo>
                <a:lnTo>
                  <a:pt x="15697" y="167973"/>
                </a:lnTo>
                <a:lnTo>
                  <a:pt x="0" y="199009"/>
                </a:lnTo>
                <a:lnTo>
                  <a:pt x="3950" y="211500"/>
                </a:lnTo>
                <a:lnTo>
                  <a:pt x="35078" y="256776"/>
                </a:lnTo>
                <a:lnTo>
                  <a:pt x="61935" y="285429"/>
                </a:lnTo>
                <a:lnTo>
                  <a:pt x="96107" y="315341"/>
                </a:lnTo>
                <a:lnTo>
                  <a:pt x="137434" y="344444"/>
                </a:lnTo>
                <a:lnTo>
                  <a:pt x="185756" y="370674"/>
                </a:lnTo>
                <a:lnTo>
                  <a:pt x="240913" y="391967"/>
                </a:lnTo>
                <a:lnTo>
                  <a:pt x="302746" y="406257"/>
                </a:lnTo>
                <a:lnTo>
                  <a:pt x="371093" y="411480"/>
                </a:lnTo>
                <a:lnTo>
                  <a:pt x="438985" y="406257"/>
                </a:lnTo>
                <a:lnTo>
                  <a:pt x="500371" y="391967"/>
                </a:lnTo>
                <a:lnTo>
                  <a:pt x="555100" y="370674"/>
                </a:lnTo>
                <a:lnTo>
                  <a:pt x="578929" y="357632"/>
                </a:lnTo>
                <a:lnTo>
                  <a:pt x="371093" y="357632"/>
                </a:lnTo>
                <a:lnTo>
                  <a:pt x="326690" y="352329"/>
                </a:lnTo>
                <a:lnTo>
                  <a:pt x="288026" y="337137"/>
                </a:lnTo>
                <a:lnTo>
                  <a:pt x="256143" y="313134"/>
                </a:lnTo>
                <a:lnTo>
                  <a:pt x="232080" y="281394"/>
                </a:lnTo>
                <a:lnTo>
                  <a:pt x="216880" y="242993"/>
                </a:lnTo>
                <a:lnTo>
                  <a:pt x="211581" y="199009"/>
                </a:lnTo>
                <a:lnTo>
                  <a:pt x="219161" y="151337"/>
                </a:lnTo>
                <a:lnTo>
                  <a:pt x="240700" y="107743"/>
                </a:lnTo>
                <a:lnTo>
                  <a:pt x="274401" y="71971"/>
                </a:lnTo>
                <a:lnTo>
                  <a:pt x="318465" y="47763"/>
                </a:lnTo>
                <a:lnTo>
                  <a:pt x="371093" y="38862"/>
                </a:lnTo>
                <a:lnTo>
                  <a:pt x="555042" y="38862"/>
                </a:lnTo>
                <a:lnTo>
                  <a:pt x="513114" y="22012"/>
                </a:lnTo>
                <a:lnTo>
                  <a:pt x="446130" y="5938"/>
                </a:lnTo>
                <a:lnTo>
                  <a:pt x="371093" y="0"/>
                </a:lnTo>
                <a:close/>
              </a:path>
              <a:path w="739139" h="411479">
                <a:moveTo>
                  <a:pt x="555042" y="38862"/>
                </a:moveTo>
                <a:lnTo>
                  <a:pt x="371093" y="38862"/>
                </a:lnTo>
                <a:lnTo>
                  <a:pt x="422442" y="47763"/>
                </a:lnTo>
                <a:lnTo>
                  <a:pt x="465988" y="71971"/>
                </a:lnTo>
                <a:lnTo>
                  <a:pt x="499658" y="107743"/>
                </a:lnTo>
                <a:lnTo>
                  <a:pt x="521380" y="151337"/>
                </a:lnTo>
                <a:lnTo>
                  <a:pt x="529081" y="199009"/>
                </a:lnTo>
                <a:lnTo>
                  <a:pt x="521380" y="251155"/>
                </a:lnTo>
                <a:lnTo>
                  <a:pt x="499658" y="294949"/>
                </a:lnTo>
                <a:lnTo>
                  <a:pt x="465988" y="328533"/>
                </a:lnTo>
                <a:lnTo>
                  <a:pt x="422442" y="350047"/>
                </a:lnTo>
                <a:lnTo>
                  <a:pt x="371093" y="357632"/>
                </a:lnTo>
                <a:lnTo>
                  <a:pt x="578929" y="357632"/>
                </a:lnTo>
                <a:lnTo>
                  <a:pt x="643985" y="315341"/>
                </a:lnTo>
                <a:lnTo>
                  <a:pt x="677838" y="285429"/>
                </a:lnTo>
                <a:lnTo>
                  <a:pt x="704431" y="256776"/>
                </a:lnTo>
                <a:lnTo>
                  <a:pt x="735233" y="211500"/>
                </a:lnTo>
                <a:lnTo>
                  <a:pt x="739139" y="199009"/>
                </a:lnTo>
                <a:lnTo>
                  <a:pt x="734320" y="185093"/>
                </a:lnTo>
                <a:lnTo>
                  <a:pt x="696383" y="135447"/>
                </a:lnTo>
                <a:lnTo>
                  <a:pt x="663680" y="104940"/>
                </a:lnTo>
                <a:lnTo>
                  <a:pt x="622096" y="74124"/>
                </a:lnTo>
                <a:lnTo>
                  <a:pt x="571838" y="45611"/>
                </a:lnTo>
                <a:lnTo>
                  <a:pt x="555042" y="38862"/>
                </a:lnTo>
                <a:close/>
              </a:path>
              <a:path w="739139" h="411479">
                <a:moveTo>
                  <a:pt x="371093" y="118237"/>
                </a:moveTo>
                <a:lnTo>
                  <a:pt x="340885" y="125392"/>
                </a:lnTo>
                <a:lnTo>
                  <a:pt x="315166" y="144049"/>
                </a:lnTo>
                <a:lnTo>
                  <a:pt x="297281" y="169993"/>
                </a:lnTo>
                <a:lnTo>
                  <a:pt x="290575" y="199009"/>
                </a:lnTo>
                <a:lnTo>
                  <a:pt x="297281" y="233485"/>
                </a:lnTo>
                <a:lnTo>
                  <a:pt x="315166" y="258318"/>
                </a:lnTo>
                <a:lnTo>
                  <a:pt x="340885" y="273339"/>
                </a:lnTo>
                <a:lnTo>
                  <a:pt x="371093" y="278384"/>
                </a:lnTo>
                <a:lnTo>
                  <a:pt x="399135" y="273339"/>
                </a:lnTo>
                <a:lnTo>
                  <a:pt x="424545" y="258318"/>
                </a:lnTo>
                <a:lnTo>
                  <a:pt x="442977" y="233485"/>
                </a:lnTo>
                <a:lnTo>
                  <a:pt x="449351" y="202580"/>
                </a:lnTo>
                <a:lnTo>
                  <a:pt x="388473" y="202580"/>
                </a:lnTo>
                <a:lnTo>
                  <a:pt x="371093" y="199009"/>
                </a:lnTo>
                <a:lnTo>
                  <a:pt x="368379" y="180066"/>
                </a:lnTo>
                <a:lnTo>
                  <a:pt x="374999" y="153003"/>
                </a:lnTo>
                <a:lnTo>
                  <a:pt x="379666" y="128750"/>
                </a:lnTo>
                <a:lnTo>
                  <a:pt x="371093" y="118237"/>
                </a:lnTo>
                <a:close/>
              </a:path>
              <a:path w="739139" h="411479">
                <a:moveTo>
                  <a:pt x="439423" y="194579"/>
                </a:moveTo>
                <a:lnTo>
                  <a:pt x="388473" y="202580"/>
                </a:lnTo>
                <a:lnTo>
                  <a:pt x="449351" y="202580"/>
                </a:lnTo>
                <a:lnTo>
                  <a:pt x="450088" y="199009"/>
                </a:lnTo>
                <a:lnTo>
                  <a:pt x="439423" y="194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4" name="object 24"/>
          <p:cNvSpPr/>
          <p:nvPr/>
        </p:nvSpPr>
        <p:spPr>
          <a:xfrm>
            <a:off x="2688336" y="5126688"/>
            <a:ext cx="495934" cy="400050"/>
          </a:xfrm>
          <a:custGeom>
            <a:avLst/>
            <a:gdLst/>
            <a:ahLst/>
            <a:cxnLst/>
            <a:rect l="l" t="t" r="r" b="b"/>
            <a:pathLst>
              <a:path w="495934" h="400050">
                <a:moveTo>
                  <a:pt x="442849" y="0"/>
                </a:moveTo>
                <a:lnTo>
                  <a:pt x="52958" y="0"/>
                </a:lnTo>
                <a:lnTo>
                  <a:pt x="29521" y="3224"/>
                </a:lnTo>
                <a:lnTo>
                  <a:pt x="13001" y="12271"/>
                </a:lnTo>
                <a:lnTo>
                  <a:pt x="3220" y="26199"/>
                </a:lnTo>
                <a:lnTo>
                  <a:pt x="0" y="44069"/>
                </a:lnTo>
                <a:lnTo>
                  <a:pt x="0" y="346710"/>
                </a:lnTo>
                <a:lnTo>
                  <a:pt x="3220" y="366416"/>
                </a:lnTo>
                <a:lnTo>
                  <a:pt x="13001" y="383397"/>
                </a:lnTo>
                <a:lnTo>
                  <a:pt x="29521" y="395305"/>
                </a:lnTo>
                <a:lnTo>
                  <a:pt x="52958" y="399796"/>
                </a:lnTo>
                <a:lnTo>
                  <a:pt x="442849" y="399796"/>
                </a:lnTo>
                <a:lnTo>
                  <a:pt x="462482" y="395305"/>
                </a:lnTo>
                <a:lnTo>
                  <a:pt x="479425" y="383397"/>
                </a:lnTo>
                <a:lnTo>
                  <a:pt x="491319" y="366416"/>
                </a:lnTo>
                <a:lnTo>
                  <a:pt x="495807" y="346710"/>
                </a:lnTo>
                <a:lnTo>
                  <a:pt x="52958" y="346710"/>
                </a:lnTo>
                <a:lnTo>
                  <a:pt x="52958" y="44069"/>
                </a:lnTo>
                <a:lnTo>
                  <a:pt x="495807" y="44069"/>
                </a:lnTo>
                <a:lnTo>
                  <a:pt x="491319" y="26199"/>
                </a:lnTo>
                <a:lnTo>
                  <a:pt x="479424" y="12271"/>
                </a:lnTo>
                <a:lnTo>
                  <a:pt x="462482" y="3224"/>
                </a:lnTo>
                <a:lnTo>
                  <a:pt x="442849" y="0"/>
                </a:lnTo>
                <a:close/>
              </a:path>
              <a:path w="495934" h="400050">
                <a:moveTo>
                  <a:pt x="495807" y="44069"/>
                </a:moveTo>
                <a:lnTo>
                  <a:pt x="442849" y="44069"/>
                </a:lnTo>
                <a:lnTo>
                  <a:pt x="442849" y="346710"/>
                </a:lnTo>
                <a:lnTo>
                  <a:pt x="495807" y="346710"/>
                </a:lnTo>
                <a:lnTo>
                  <a:pt x="495807" y="44069"/>
                </a:lnTo>
                <a:close/>
              </a:path>
              <a:path w="495934" h="400050">
                <a:moveTo>
                  <a:pt x="221868" y="249554"/>
                </a:moveTo>
                <a:lnTo>
                  <a:pt x="97027" y="249554"/>
                </a:lnTo>
                <a:lnTo>
                  <a:pt x="97027" y="293624"/>
                </a:lnTo>
                <a:lnTo>
                  <a:pt x="221868" y="293624"/>
                </a:lnTo>
                <a:lnTo>
                  <a:pt x="221868" y="249554"/>
                </a:lnTo>
                <a:close/>
              </a:path>
              <a:path w="495934" h="400050">
                <a:moveTo>
                  <a:pt x="335914" y="98171"/>
                </a:moveTo>
                <a:lnTo>
                  <a:pt x="314241" y="102804"/>
                </a:lnTo>
                <a:lnTo>
                  <a:pt x="300735" y="114950"/>
                </a:lnTo>
                <a:lnTo>
                  <a:pt x="293802" y="131978"/>
                </a:lnTo>
                <a:lnTo>
                  <a:pt x="291846" y="151257"/>
                </a:lnTo>
                <a:lnTo>
                  <a:pt x="296072" y="179014"/>
                </a:lnTo>
                <a:lnTo>
                  <a:pt x="305371" y="198151"/>
                </a:lnTo>
                <a:lnTo>
                  <a:pt x="314670" y="213907"/>
                </a:lnTo>
                <a:lnTo>
                  <a:pt x="318897" y="231521"/>
                </a:lnTo>
                <a:lnTo>
                  <a:pt x="312031" y="243197"/>
                </a:lnTo>
                <a:lnTo>
                  <a:pt x="296925" y="251301"/>
                </a:lnTo>
                <a:lnTo>
                  <a:pt x="281820" y="256024"/>
                </a:lnTo>
                <a:lnTo>
                  <a:pt x="274954" y="257556"/>
                </a:lnTo>
                <a:lnTo>
                  <a:pt x="274954" y="293624"/>
                </a:lnTo>
                <a:lnTo>
                  <a:pt x="397890" y="293624"/>
                </a:lnTo>
                <a:lnTo>
                  <a:pt x="397750" y="272772"/>
                </a:lnTo>
                <a:lnTo>
                  <a:pt x="396763" y="262064"/>
                </a:lnTo>
                <a:lnTo>
                  <a:pt x="394086" y="258119"/>
                </a:lnTo>
                <a:lnTo>
                  <a:pt x="388874" y="257556"/>
                </a:lnTo>
                <a:lnTo>
                  <a:pt x="368609" y="252648"/>
                </a:lnTo>
                <a:lnTo>
                  <a:pt x="358203" y="248300"/>
                </a:lnTo>
                <a:lnTo>
                  <a:pt x="354369" y="242071"/>
                </a:lnTo>
                <a:lnTo>
                  <a:pt x="353822" y="231521"/>
                </a:lnTo>
                <a:lnTo>
                  <a:pt x="358048" y="213907"/>
                </a:lnTo>
                <a:lnTo>
                  <a:pt x="367347" y="198151"/>
                </a:lnTo>
                <a:lnTo>
                  <a:pt x="376646" y="179014"/>
                </a:lnTo>
                <a:lnTo>
                  <a:pt x="380873" y="151257"/>
                </a:lnTo>
                <a:lnTo>
                  <a:pt x="378902" y="131978"/>
                </a:lnTo>
                <a:lnTo>
                  <a:pt x="371871" y="114950"/>
                </a:lnTo>
                <a:lnTo>
                  <a:pt x="358102" y="102804"/>
                </a:lnTo>
                <a:lnTo>
                  <a:pt x="335914" y="98171"/>
                </a:lnTo>
                <a:close/>
              </a:path>
              <a:path w="495934" h="400050">
                <a:moveTo>
                  <a:pt x="221868" y="178308"/>
                </a:moveTo>
                <a:lnTo>
                  <a:pt x="97027" y="178308"/>
                </a:lnTo>
                <a:lnTo>
                  <a:pt x="97027" y="222503"/>
                </a:lnTo>
                <a:lnTo>
                  <a:pt x="221868" y="222503"/>
                </a:lnTo>
                <a:lnTo>
                  <a:pt x="221868" y="178308"/>
                </a:lnTo>
                <a:close/>
              </a:path>
              <a:path w="495934" h="400050">
                <a:moveTo>
                  <a:pt x="221868" y="98171"/>
                </a:moveTo>
                <a:lnTo>
                  <a:pt x="97027" y="98171"/>
                </a:lnTo>
                <a:lnTo>
                  <a:pt x="97027" y="143256"/>
                </a:lnTo>
                <a:lnTo>
                  <a:pt x="221868" y="143256"/>
                </a:lnTo>
                <a:lnTo>
                  <a:pt x="221868" y="981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04800" y="838200"/>
            <a:ext cx="17938875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35" dirty="0"/>
              <a:t>Сложности использования</a:t>
            </a:r>
            <a:br>
              <a:rPr lang="ru-RU" spc="-35" dirty="0"/>
            </a:br>
            <a:r>
              <a:rPr lang="ru-RU" spc="-35" dirty="0"/>
              <a:t>«железных» ККМ</a:t>
            </a:r>
            <a:endParaRPr spc="-35" dirty="0"/>
          </a:p>
        </p:txBody>
      </p:sp>
      <p:sp>
        <p:nvSpPr>
          <p:cNvPr id="26" name="object 26"/>
          <p:cNvSpPr/>
          <p:nvPr/>
        </p:nvSpPr>
        <p:spPr>
          <a:xfrm>
            <a:off x="8133588" y="3206495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7EB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82583" y="320649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3891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40723" y="3206495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475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89719" y="320649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09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37192" y="3206495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EB2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83140" y="320649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603549" y="3280330"/>
            <a:ext cx="9172340" cy="452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850" spc="-5" dirty="0">
                <a:solidFill>
                  <a:srgbClr val="BEBEBE"/>
                </a:solidFill>
                <a:latin typeface="Calibri Light"/>
                <a:cs typeface="Calibri Light"/>
              </a:rPr>
              <a:t>Трудно осознать недостатки пока не появится что-то лучше</a:t>
            </a:r>
            <a:endParaRPr sz="2850" dirty="0">
              <a:latin typeface="Calibri Light"/>
              <a:cs typeface="Calibri Light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935" y="7773619"/>
            <a:ext cx="630901" cy="630901"/>
          </a:xfrm>
          <a:prstGeom prst="rect">
            <a:avLst/>
          </a:prstGeom>
        </p:spPr>
      </p:pic>
      <p:sp>
        <p:nvSpPr>
          <p:cNvPr id="33" name="object 12"/>
          <p:cNvSpPr/>
          <p:nvPr/>
        </p:nvSpPr>
        <p:spPr>
          <a:xfrm>
            <a:off x="2363118" y="10129487"/>
            <a:ext cx="1148080" cy="1148080"/>
          </a:xfrm>
          <a:custGeom>
            <a:avLst/>
            <a:gdLst/>
            <a:ahLst/>
            <a:cxnLst/>
            <a:rect l="l" t="t" r="r" b="b"/>
            <a:pathLst>
              <a:path w="1148079" h="1148079">
                <a:moveTo>
                  <a:pt x="573786" y="0"/>
                </a:moveTo>
                <a:lnTo>
                  <a:pt x="526730" y="1902"/>
                </a:lnTo>
                <a:lnTo>
                  <a:pt x="480721" y="7510"/>
                </a:lnTo>
                <a:lnTo>
                  <a:pt x="435907" y="16677"/>
                </a:lnTo>
                <a:lnTo>
                  <a:pt x="392436" y="29254"/>
                </a:lnTo>
                <a:lnTo>
                  <a:pt x="350454" y="45094"/>
                </a:lnTo>
                <a:lnTo>
                  <a:pt x="310110" y="64050"/>
                </a:lnTo>
                <a:lnTo>
                  <a:pt x="271552" y="85973"/>
                </a:lnTo>
                <a:lnTo>
                  <a:pt x="234927" y="110715"/>
                </a:lnTo>
                <a:lnTo>
                  <a:pt x="200383" y="138129"/>
                </a:lnTo>
                <a:lnTo>
                  <a:pt x="168068" y="168068"/>
                </a:lnTo>
                <a:lnTo>
                  <a:pt x="138129" y="200383"/>
                </a:lnTo>
                <a:lnTo>
                  <a:pt x="110715" y="234927"/>
                </a:lnTo>
                <a:lnTo>
                  <a:pt x="85973" y="271552"/>
                </a:lnTo>
                <a:lnTo>
                  <a:pt x="64050" y="310110"/>
                </a:lnTo>
                <a:lnTo>
                  <a:pt x="45094" y="350454"/>
                </a:lnTo>
                <a:lnTo>
                  <a:pt x="29254" y="392436"/>
                </a:lnTo>
                <a:lnTo>
                  <a:pt x="16677" y="435907"/>
                </a:lnTo>
                <a:lnTo>
                  <a:pt x="7510" y="480721"/>
                </a:lnTo>
                <a:lnTo>
                  <a:pt x="1902" y="526730"/>
                </a:lnTo>
                <a:lnTo>
                  <a:pt x="0" y="573786"/>
                </a:lnTo>
                <a:lnTo>
                  <a:pt x="1902" y="620841"/>
                </a:lnTo>
                <a:lnTo>
                  <a:pt x="7510" y="666850"/>
                </a:lnTo>
                <a:lnTo>
                  <a:pt x="16677" y="711664"/>
                </a:lnTo>
                <a:lnTo>
                  <a:pt x="29254" y="755135"/>
                </a:lnTo>
                <a:lnTo>
                  <a:pt x="45094" y="797117"/>
                </a:lnTo>
                <a:lnTo>
                  <a:pt x="64050" y="837461"/>
                </a:lnTo>
                <a:lnTo>
                  <a:pt x="85973" y="876019"/>
                </a:lnTo>
                <a:lnTo>
                  <a:pt x="110715" y="912644"/>
                </a:lnTo>
                <a:lnTo>
                  <a:pt x="138129" y="947188"/>
                </a:lnTo>
                <a:lnTo>
                  <a:pt x="168068" y="979503"/>
                </a:lnTo>
                <a:lnTo>
                  <a:pt x="200383" y="1009442"/>
                </a:lnTo>
                <a:lnTo>
                  <a:pt x="234927" y="1036856"/>
                </a:lnTo>
                <a:lnTo>
                  <a:pt x="271552" y="1061598"/>
                </a:lnTo>
                <a:lnTo>
                  <a:pt x="310110" y="1083521"/>
                </a:lnTo>
                <a:lnTo>
                  <a:pt x="350454" y="1102477"/>
                </a:lnTo>
                <a:lnTo>
                  <a:pt x="392436" y="1118317"/>
                </a:lnTo>
                <a:lnTo>
                  <a:pt x="435907" y="1130894"/>
                </a:lnTo>
                <a:lnTo>
                  <a:pt x="480721" y="1140061"/>
                </a:lnTo>
                <a:lnTo>
                  <a:pt x="526730" y="1145669"/>
                </a:lnTo>
                <a:lnTo>
                  <a:pt x="573786" y="1147572"/>
                </a:lnTo>
                <a:lnTo>
                  <a:pt x="620841" y="1145669"/>
                </a:lnTo>
                <a:lnTo>
                  <a:pt x="666850" y="1140061"/>
                </a:lnTo>
                <a:lnTo>
                  <a:pt x="711664" y="1130894"/>
                </a:lnTo>
                <a:lnTo>
                  <a:pt x="755135" y="1118317"/>
                </a:lnTo>
                <a:lnTo>
                  <a:pt x="797117" y="1102477"/>
                </a:lnTo>
                <a:lnTo>
                  <a:pt x="837461" y="1083521"/>
                </a:lnTo>
                <a:lnTo>
                  <a:pt x="876019" y="1061598"/>
                </a:lnTo>
                <a:lnTo>
                  <a:pt x="912644" y="1036856"/>
                </a:lnTo>
                <a:lnTo>
                  <a:pt x="947188" y="1009442"/>
                </a:lnTo>
                <a:lnTo>
                  <a:pt x="979503" y="979503"/>
                </a:lnTo>
                <a:lnTo>
                  <a:pt x="1009442" y="947188"/>
                </a:lnTo>
                <a:lnTo>
                  <a:pt x="1036856" y="912644"/>
                </a:lnTo>
                <a:lnTo>
                  <a:pt x="1061598" y="876019"/>
                </a:lnTo>
                <a:lnTo>
                  <a:pt x="1083521" y="837461"/>
                </a:lnTo>
                <a:lnTo>
                  <a:pt x="1102477" y="797117"/>
                </a:lnTo>
                <a:lnTo>
                  <a:pt x="1118317" y="755135"/>
                </a:lnTo>
                <a:lnTo>
                  <a:pt x="1130894" y="711664"/>
                </a:lnTo>
                <a:lnTo>
                  <a:pt x="1140061" y="666850"/>
                </a:lnTo>
                <a:lnTo>
                  <a:pt x="1145669" y="620841"/>
                </a:lnTo>
                <a:lnTo>
                  <a:pt x="1147572" y="573786"/>
                </a:lnTo>
                <a:lnTo>
                  <a:pt x="1145669" y="526730"/>
                </a:lnTo>
                <a:lnTo>
                  <a:pt x="1140061" y="480721"/>
                </a:lnTo>
                <a:lnTo>
                  <a:pt x="1130894" y="435907"/>
                </a:lnTo>
                <a:lnTo>
                  <a:pt x="1118317" y="392436"/>
                </a:lnTo>
                <a:lnTo>
                  <a:pt x="1102477" y="350454"/>
                </a:lnTo>
                <a:lnTo>
                  <a:pt x="1083521" y="310110"/>
                </a:lnTo>
                <a:lnTo>
                  <a:pt x="1061598" y="271552"/>
                </a:lnTo>
                <a:lnTo>
                  <a:pt x="1036856" y="234927"/>
                </a:lnTo>
                <a:lnTo>
                  <a:pt x="1009442" y="200383"/>
                </a:lnTo>
                <a:lnTo>
                  <a:pt x="979503" y="168068"/>
                </a:lnTo>
                <a:lnTo>
                  <a:pt x="947188" y="138129"/>
                </a:lnTo>
                <a:lnTo>
                  <a:pt x="912644" y="110715"/>
                </a:lnTo>
                <a:lnTo>
                  <a:pt x="876019" y="85973"/>
                </a:lnTo>
                <a:lnTo>
                  <a:pt x="837461" y="64050"/>
                </a:lnTo>
                <a:lnTo>
                  <a:pt x="797117" y="45094"/>
                </a:lnTo>
                <a:lnTo>
                  <a:pt x="755135" y="29254"/>
                </a:lnTo>
                <a:lnTo>
                  <a:pt x="711664" y="16677"/>
                </a:lnTo>
                <a:lnTo>
                  <a:pt x="666850" y="7510"/>
                </a:lnTo>
                <a:lnTo>
                  <a:pt x="620841" y="1902"/>
                </a:lnTo>
                <a:lnTo>
                  <a:pt x="573786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7" name="object 18"/>
          <p:cNvSpPr txBox="1"/>
          <p:nvPr/>
        </p:nvSpPr>
        <p:spPr>
          <a:xfrm>
            <a:off x="3845791" y="9749221"/>
            <a:ext cx="3912235" cy="1999906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ru-RU" sz="3200" b="1" spc="-15" dirty="0">
                <a:solidFill>
                  <a:srgbClr val="445369"/>
                </a:solidFill>
                <a:latin typeface="Arial"/>
                <a:cs typeface="Arial"/>
              </a:rPr>
              <a:t>Бумага</a:t>
            </a:r>
            <a:endParaRPr sz="3200" dirty="0">
              <a:latin typeface="Arial"/>
              <a:cs typeface="Arial"/>
            </a:endParaRPr>
          </a:p>
          <a:p>
            <a:pPr marL="33655" marR="5080">
              <a:lnSpc>
                <a:spcPts val="2190"/>
              </a:lnSpc>
              <a:spcBef>
                <a:spcPts val="70"/>
              </a:spcBef>
            </a:pPr>
            <a:r>
              <a:rPr lang="ru-RU" sz="3200" dirty="0">
                <a:solidFill>
                  <a:srgbClr val="445369"/>
                </a:solidFill>
                <a:latin typeface="Calibri Light"/>
                <a:cs typeface="Calibri Light"/>
              </a:rPr>
              <a:t>Используя железный ККМ приходиться  хранить все чеки и отчеты в бумажном виде</a:t>
            </a:r>
            <a:endParaRPr sz="3200" dirty="0">
              <a:latin typeface="Calibri Light"/>
              <a:cs typeface="Calibri Ligh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104" y="10379038"/>
            <a:ext cx="740272" cy="740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7086600" y="1219200"/>
            <a:ext cx="4761547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600" b="1" spc="-10" dirty="0">
                <a:solidFill>
                  <a:srgbClr val="445369"/>
                </a:solidFill>
                <a:latin typeface="Arial"/>
                <a:cs typeface="Arial"/>
              </a:rPr>
              <a:t>РЕШЕНИЕ  </a:t>
            </a:r>
            <a:endParaRPr sz="6600" dirty="0">
              <a:latin typeface="Arial"/>
              <a:cs typeface="Arial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8244460" y="2597802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7EB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8593455" y="259780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3891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8951595" y="2597802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475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300591" y="259780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F09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9648064" y="2597802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EB2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9994012" y="259780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1676400" y="2590800"/>
            <a:ext cx="157821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>
                <a:solidFill>
                  <a:srgbClr val="445369"/>
                </a:solidFill>
                <a:latin typeface="Arial" pitchFamily="34" charset="0"/>
                <a:cs typeface="Arial" pitchFamily="34" charset="0"/>
              </a:rPr>
              <a:t>Webkassa</a:t>
            </a:r>
            <a:r>
              <a:rPr lang="ru-RU" sz="6000" b="1" dirty="0">
                <a:solidFill>
                  <a:srgbClr val="445369"/>
                </a:solidFill>
                <a:latin typeface="Arial" pitchFamily="34" charset="0"/>
                <a:cs typeface="Arial" pitchFamily="34" charset="0"/>
              </a:rPr>
              <a:t> – касса нового поколения</a:t>
            </a:r>
          </a:p>
          <a:p>
            <a:pPr algn="ctr"/>
            <a:endParaRPr lang="ru-RU" sz="1200" b="1" dirty="0">
              <a:solidFill>
                <a:srgbClr val="44536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>
                <a:solidFill>
                  <a:srgbClr val="445369"/>
                </a:solidFill>
                <a:latin typeface="Arial" pitchFamily="34" charset="0"/>
                <a:cs typeface="Arial" pitchFamily="34" charset="0"/>
              </a:rPr>
              <a:t>программная ККМ c функцией передачи данных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1514B3D9-D04D-714F-9440-C00C03ACEFDE}"/>
              </a:ext>
            </a:extLst>
          </p:cNvPr>
          <p:cNvGrpSpPr/>
          <p:nvPr/>
        </p:nvGrpSpPr>
        <p:grpSpPr>
          <a:xfrm>
            <a:off x="5007252" y="5330209"/>
            <a:ext cx="3333240" cy="2560718"/>
            <a:chOff x="1851787" y="5408578"/>
            <a:chExt cx="6128259" cy="4406138"/>
          </a:xfrm>
        </p:grpSpPr>
        <p:sp>
          <p:nvSpPr>
            <p:cNvPr id="20" name="object 7"/>
            <p:cNvSpPr/>
            <p:nvPr/>
          </p:nvSpPr>
          <p:spPr>
            <a:xfrm>
              <a:off x="1851787" y="5408578"/>
              <a:ext cx="5469890" cy="3307079"/>
            </a:xfrm>
            <a:custGeom>
              <a:avLst/>
              <a:gdLst/>
              <a:ahLst/>
              <a:cxnLst/>
              <a:rect l="l" t="t" r="r" b="b"/>
              <a:pathLst>
                <a:path w="5469890" h="3307079">
                  <a:moveTo>
                    <a:pt x="5318759" y="0"/>
                  </a:moveTo>
                  <a:lnTo>
                    <a:pt x="153035" y="0"/>
                  </a:lnTo>
                  <a:lnTo>
                    <a:pt x="104834" y="7857"/>
                  </a:lnTo>
                  <a:lnTo>
                    <a:pt x="62846" y="29699"/>
                  </a:lnTo>
                  <a:lnTo>
                    <a:pt x="29655" y="62929"/>
                  </a:lnTo>
                  <a:lnTo>
                    <a:pt x="7844" y="104948"/>
                  </a:lnTo>
                  <a:lnTo>
                    <a:pt x="0" y="153162"/>
                  </a:lnTo>
                  <a:lnTo>
                    <a:pt x="0" y="3307080"/>
                  </a:lnTo>
                  <a:lnTo>
                    <a:pt x="5469635" y="3307080"/>
                  </a:lnTo>
                  <a:lnTo>
                    <a:pt x="5469635" y="153162"/>
                  </a:lnTo>
                  <a:lnTo>
                    <a:pt x="5462015" y="104948"/>
                  </a:lnTo>
                  <a:lnTo>
                    <a:pt x="5440740" y="62929"/>
                  </a:lnTo>
                  <a:lnTo>
                    <a:pt x="5408188" y="29699"/>
                  </a:lnTo>
                  <a:lnTo>
                    <a:pt x="5366735" y="7857"/>
                  </a:lnTo>
                  <a:lnTo>
                    <a:pt x="5318759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0714" y="5686029"/>
              <a:ext cx="5025886" cy="2845368"/>
            </a:xfrm>
            <a:prstGeom prst="rect">
              <a:avLst/>
            </a:prstGeom>
          </p:spPr>
        </p:pic>
        <p:sp>
          <p:nvSpPr>
            <p:cNvPr id="27" name="object 9"/>
            <p:cNvSpPr/>
            <p:nvPr/>
          </p:nvSpPr>
          <p:spPr>
            <a:xfrm>
              <a:off x="2077212" y="5656483"/>
              <a:ext cx="0" cy="1816100"/>
            </a:xfrm>
            <a:custGeom>
              <a:avLst/>
              <a:gdLst/>
              <a:ahLst/>
              <a:cxnLst/>
              <a:rect l="l" t="t" r="r" b="b"/>
              <a:pathLst>
                <a:path h="1816100">
                  <a:moveTo>
                    <a:pt x="0" y="0"/>
                  </a:moveTo>
                  <a:lnTo>
                    <a:pt x="0" y="1815592"/>
                  </a:lnTo>
                </a:path>
              </a:pathLst>
            </a:custGeom>
            <a:ln w="24129">
              <a:solidFill>
                <a:srgbClr val="0C0D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/>
            <p:cNvSpPr/>
            <p:nvPr/>
          </p:nvSpPr>
          <p:spPr>
            <a:xfrm>
              <a:off x="2065148" y="5644418"/>
              <a:ext cx="5043170" cy="0"/>
            </a:xfrm>
            <a:custGeom>
              <a:avLst/>
              <a:gdLst/>
              <a:ahLst/>
              <a:cxnLst/>
              <a:rect l="l" t="t" r="r" b="b"/>
              <a:pathLst>
                <a:path w="5043170">
                  <a:moveTo>
                    <a:pt x="0" y="0"/>
                  </a:moveTo>
                  <a:lnTo>
                    <a:pt x="5042916" y="0"/>
                  </a:lnTo>
                </a:path>
              </a:pathLst>
            </a:custGeom>
            <a:ln w="24129">
              <a:solidFill>
                <a:srgbClr val="0C0D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1"/>
            <p:cNvSpPr/>
            <p:nvPr/>
          </p:nvSpPr>
          <p:spPr>
            <a:xfrm>
              <a:off x="7095998" y="5656864"/>
              <a:ext cx="0" cy="1949450"/>
            </a:xfrm>
            <a:custGeom>
              <a:avLst/>
              <a:gdLst/>
              <a:ahLst/>
              <a:cxnLst/>
              <a:rect l="l" t="t" r="r" b="b"/>
              <a:pathLst>
                <a:path h="1949450">
                  <a:moveTo>
                    <a:pt x="0" y="0"/>
                  </a:moveTo>
                  <a:lnTo>
                    <a:pt x="0" y="1949323"/>
                  </a:lnTo>
                </a:path>
              </a:pathLst>
            </a:custGeom>
            <a:ln w="24130">
              <a:solidFill>
                <a:srgbClr val="0C0D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2"/>
            <p:cNvSpPr/>
            <p:nvPr/>
          </p:nvSpPr>
          <p:spPr>
            <a:xfrm>
              <a:off x="3657922" y="9739786"/>
              <a:ext cx="1835150" cy="74930"/>
            </a:xfrm>
            <a:custGeom>
              <a:avLst/>
              <a:gdLst/>
              <a:ahLst/>
              <a:cxnLst/>
              <a:rect l="l" t="t" r="r" b="b"/>
              <a:pathLst>
                <a:path w="1835150" h="74929">
                  <a:moveTo>
                    <a:pt x="806636" y="0"/>
                  </a:moveTo>
                  <a:lnTo>
                    <a:pt x="806636" y="10667"/>
                  </a:lnTo>
                  <a:lnTo>
                    <a:pt x="440" y="51180"/>
                  </a:lnTo>
                  <a:lnTo>
                    <a:pt x="0" y="64764"/>
                  </a:lnTo>
                  <a:lnTo>
                    <a:pt x="5012" y="71739"/>
                  </a:lnTo>
                  <a:lnTo>
                    <a:pt x="20121" y="74308"/>
                  </a:lnTo>
                  <a:lnTo>
                    <a:pt x="49970" y="74675"/>
                  </a:lnTo>
                  <a:lnTo>
                    <a:pt x="1785425" y="74675"/>
                  </a:lnTo>
                  <a:lnTo>
                    <a:pt x="1815881" y="71004"/>
                  </a:lnTo>
                  <a:lnTo>
                    <a:pt x="1830383" y="62928"/>
                  </a:lnTo>
                  <a:lnTo>
                    <a:pt x="1834788" y="54852"/>
                  </a:lnTo>
                  <a:lnTo>
                    <a:pt x="1834955" y="51180"/>
                  </a:lnTo>
                  <a:lnTo>
                    <a:pt x="1028759" y="10667"/>
                  </a:lnTo>
                  <a:lnTo>
                    <a:pt x="1028759" y="6350"/>
                  </a:lnTo>
                  <a:lnTo>
                    <a:pt x="918777" y="6350"/>
                  </a:lnTo>
                  <a:lnTo>
                    <a:pt x="806636" y="0"/>
                  </a:lnTo>
                  <a:close/>
                </a:path>
                <a:path w="1835150" h="74929">
                  <a:moveTo>
                    <a:pt x="1028759" y="0"/>
                  </a:moveTo>
                  <a:lnTo>
                    <a:pt x="918777" y="6350"/>
                  </a:lnTo>
                  <a:lnTo>
                    <a:pt x="1028759" y="6350"/>
                  </a:lnTo>
                  <a:lnTo>
                    <a:pt x="1028759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3"/>
            <p:cNvSpPr/>
            <p:nvPr/>
          </p:nvSpPr>
          <p:spPr>
            <a:xfrm>
              <a:off x="3647059" y="9160666"/>
              <a:ext cx="1858010" cy="637540"/>
            </a:xfrm>
            <a:custGeom>
              <a:avLst/>
              <a:gdLst/>
              <a:ahLst/>
              <a:cxnLst/>
              <a:rect l="l" t="t" r="r" b="b"/>
              <a:pathLst>
                <a:path w="1858009" h="637540">
                  <a:moveTo>
                    <a:pt x="317119" y="0"/>
                  </a:moveTo>
                  <a:lnTo>
                    <a:pt x="295771" y="222585"/>
                  </a:lnTo>
                  <a:lnTo>
                    <a:pt x="283495" y="347170"/>
                  </a:lnTo>
                  <a:lnTo>
                    <a:pt x="275649" y="419105"/>
                  </a:lnTo>
                  <a:lnTo>
                    <a:pt x="267588" y="483742"/>
                  </a:lnTo>
                  <a:lnTo>
                    <a:pt x="252779" y="541597"/>
                  </a:lnTo>
                  <a:lnTo>
                    <a:pt x="198062" y="583630"/>
                  </a:lnTo>
                  <a:lnTo>
                    <a:pt x="53419" y="611663"/>
                  </a:lnTo>
                  <a:lnTo>
                    <a:pt x="15178" y="620839"/>
                  </a:lnTo>
                  <a:lnTo>
                    <a:pt x="0" y="628396"/>
                  </a:lnTo>
                  <a:lnTo>
                    <a:pt x="0" y="637031"/>
                  </a:lnTo>
                  <a:lnTo>
                    <a:pt x="1857755" y="637031"/>
                  </a:lnTo>
                  <a:lnTo>
                    <a:pt x="1857755" y="628396"/>
                  </a:lnTo>
                  <a:lnTo>
                    <a:pt x="1842914" y="620839"/>
                  </a:lnTo>
                  <a:lnTo>
                    <a:pt x="1805416" y="611663"/>
                  </a:lnTo>
                  <a:lnTo>
                    <a:pt x="1704594" y="591692"/>
                  </a:lnTo>
                  <a:lnTo>
                    <a:pt x="1661548" y="583630"/>
                  </a:lnTo>
                  <a:lnTo>
                    <a:pt x="1629029" y="570912"/>
                  </a:lnTo>
                  <a:lnTo>
                    <a:pt x="1592326" y="483742"/>
                  </a:lnTo>
                  <a:lnTo>
                    <a:pt x="1577873" y="365349"/>
                  </a:lnTo>
                  <a:lnTo>
                    <a:pt x="1560814" y="203819"/>
                  </a:lnTo>
                  <a:lnTo>
                    <a:pt x="1546588" y="61315"/>
                  </a:lnTo>
                  <a:lnTo>
                    <a:pt x="1541475" y="8636"/>
                  </a:lnTo>
                  <a:lnTo>
                    <a:pt x="929894" y="8636"/>
                  </a:lnTo>
                  <a:lnTo>
                    <a:pt x="317119" y="0"/>
                  </a:lnTo>
                  <a:close/>
                </a:path>
                <a:path w="1858009" h="637540">
                  <a:moveTo>
                    <a:pt x="1540636" y="0"/>
                  </a:moveTo>
                  <a:lnTo>
                    <a:pt x="929894" y="8636"/>
                  </a:lnTo>
                  <a:lnTo>
                    <a:pt x="1541475" y="8636"/>
                  </a:lnTo>
                  <a:lnTo>
                    <a:pt x="1540636" y="0"/>
                  </a:lnTo>
                  <a:close/>
                </a:path>
              </a:pathLst>
            </a:custGeom>
            <a:solidFill>
              <a:srgbClr val="D2D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"/>
            <p:cNvSpPr/>
            <p:nvPr/>
          </p:nvSpPr>
          <p:spPr>
            <a:xfrm>
              <a:off x="4549268" y="5495446"/>
              <a:ext cx="74675" cy="792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/>
            <p:cNvSpPr/>
            <p:nvPr/>
          </p:nvSpPr>
          <p:spPr>
            <a:xfrm>
              <a:off x="3647059" y="9160666"/>
              <a:ext cx="1501140" cy="637540"/>
            </a:xfrm>
            <a:custGeom>
              <a:avLst/>
              <a:gdLst/>
              <a:ahLst/>
              <a:cxnLst/>
              <a:rect l="l" t="t" r="r" b="b"/>
              <a:pathLst>
                <a:path w="1501140" h="637540">
                  <a:moveTo>
                    <a:pt x="316991" y="0"/>
                  </a:moveTo>
                  <a:lnTo>
                    <a:pt x="295644" y="222585"/>
                  </a:lnTo>
                  <a:lnTo>
                    <a:pt x="283368" y="347170"/>
                  </a:lnTo>
                  <a:lnTo>
                    <a:pt x="275522" y="419105"/>
                  </a:lnTo>
                  <a:lnTo>
                    <a:pt x="267461" y="483742"/>
                  </a:lnTo>
                  <a:lnTo>
                    <a:pt x="252654" y="541597"/>
                  </a:lnTo>
                  <a:lnTo>
                    <a:pt x="197989" y="583630"/>
                  </a:lnTo>
                  <a:lnTo>
                    <a:pt x="53371" y="611663"/>
                  </a:lnTo>
                  <a:lnTo>
                    <a:pt x="15160" y="620839"/>
                  </a:lnTo>
                  <a:lnTo>
                    <a:pt x="0" y="628396"/>
                  </a:lnTo>
                  <a:lnTo>
                    <a:pt x="0" y="637031"/>
                  </a:lnTo>
                  <a:lnTo>
                    <a:pt x="931799" y="637031"/>
                  </a:lnTo>
                  <a:lnTo>
                    <a:pt x="1501139" y="21589"/>
                  </a:lnTo>
                  <a:lnTo>
                    <a:pt x="1302162" y="8636"/>
                  </a:lnTo>
                  <a:lnTo>
                    <a:pt x="929639" y="8636"/>
                  </a:lnTo>
                  <a:lnTo>
                    <a:pt x="316991" y="0"/>
                  </a:lnTo>
                  <a:close/>
                </a:path>
                <a:path w="1501140" h="637540">
                  <a:moveTo>
                    <a:pt x="1235836" y="4317"/>
                  </a:moveTo>
                  <a:lnTo>
                    <a:pt x="929639" y="8636"/>
                  </a:lnTo>
                  <a:lnTo>
                    <a:pt x="1302162" y="8636"/>
                  </a:lnTo>
                  <a:lnTo>
                    <a:pt x="1235836" y="4317"/>
                  </a:lnTo>
                  <a:close/>
                </a:path>
              </a:pathLst>
            </a:custGeom>
            <a:solidFill>
              <a:srgbClr val="A8A9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6"/>
            <p:cNvSpPr/>
            <p:nvPr/>
          </p:nvSpPr>
          <p:spPr>
            <a:xfrm>
              <a:off x="1851787" y="8715659"/>
              <a:ext cx="5469890" cy="521334"/>
            </a:xfrm>
            <a:custGeom>
              <a:avLst/>
              <a:gdLst/>
              <a:ahLst/>
              <a:cxnLst/>
              <a:rect l="l" t="t" r="r" b="b"/>
              <a:pathLst>
                <a:path w="5469890" h="521334">
                  <a:moveTo>
                    <a:pt x="5469635" y="0"/>
                  </a:moveTo>
                  <a:lnTo>
                    <a:pt x="0" y="0"/>
                  </a:lnTo>
                  <a:lnTo>
                    <a:pt x="0" y="367665"/>
                  </a:lnTo>
                  <a:lnTo>
                    <a:pt x="7844" y="416015"/>
                  </a:lnTo>
                  <a:lnTo>
                    <a:pt x="29655" y="458141"/>
                  </a:lnTo>
                  <a:lnTo>
                    <a:pt x="62846" y="491447"/>
                  </a:lnTo>
                  <a:lnTo>
                    <a:pt x="104834" y="513335"/>
                  </a:lnTo>
                  <a:lnTo>
                    <a:pt x="153035" y="521208"/>
                  </a:lnTo>
                  <a:lnTo>
                    <a:pt x="5318759" y="521208"/>
                  </a:lnTo>
                  <a:lnTo>
                    <a:pt x="5366735" y="513335"/>
                  </a:lnTo>
                  <a:lnTo>
                    <a:pt x="5408188" y="491447"/>
                  </a:lnTo>
                  <a:lnTo>
                    <a:pt x="5440740" y="458141"/>
                  </a:lnTo>
                  <a:lnTo>
                    <a:pt x="5462016" y="416015"/>
                  </a:lnTo>
                  <a:lnTo>
                    <a:pt x="5469635" y="367665"/>
                  </a:lnTo>
                  <a:lnTo>
                    <a:pt x="5469635" y="0"/>
                  </a:lnTo>
                  <a:close/>
                </a:path>
              </a:pathLst>
            </a:custGeom>
            <a:solidFill>
              <a:srgbClr val="D2D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3"/>
            <p:cNvSpPr/>
            <p:nvPr/>
          </p:nvSpPr>
          <p:spPr>
            <a:xfrm>
              <a:off x="7958456" y="7523890"/>
              <a:ext cx="21590" cy="24765"/>
            </a:xfrm>
            <a:custGeom>
              <a:avLst/>
              <a:gdLst/>
              <a:ahLst/>
              <a:cxnLst/>
              <a:rect l="l" t="t" r="r" b="b"/>
              <a:pathLst>
                <a:path w="21590" h="24765">
                  <a:moveTo>
                    <a:pt x="16509" y="0"/>
                  </a:moveTo>
                  <a:lnTo>
                    <a:pt x="4825" y="0"/>
                  </a:lnTo>
                  <a:lnTo>
                    <a:pt x="0" y="5460"/>
                  </a:lnTo>
                  <a:lnTo>
                    <a:pt x="0" y="18923"/>
                  </a:lnTo>
                  <a:lnTo>
                    <a:pt x="4825" y="24383"/>
                  </a:lnTo>
                  <a:lnTo>
                    <a:pt x="16509" y="24383"/>
                  </a:lnTo>
                  <a:lnTo>
                    <a:pt x="21335" y="18923"/>
                  </a:lnTo>
                  <a:lnTo>
                    <a:pt x="21335" y="546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4"/>
            <p:cNvSpPr/>
            <p:nvPr/>
          </p:nvSpPr>
          <p:spPr>
            <a:xfrm>
              <a:off x="7963028" y="7531511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9525" y="0"/>
                  </a:moveTo>
                  <a:lnTo>
                    <a:pt x="2666" y="0"/>
                  </a:lnTo>
                  <a:lnTo>
                    <a:pt x="0" y="2666"/>
                  </a:lnTo>
                  <a:lnTo>
                    <a:pt x="0" y="9525"/>
                  </a:lnTo>
                  <a:lnTo>
                    <a:pt x="2666" y="12191"/>
                  </a:lnTo>
                  <a:lnTo>
                    <a:pt x="9525" y="12191"/>
                  </a:lnTo>
                  <a:lnTo>
                    <a:pt x="12191" y="9525"/>
                  </a:lnTo>
                  <a:lnTo>
                    <a:pt x="12191" y="266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C9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5"/>
            <p:cNvSpPr/>
            <p:nvPr/>
          </p:nvSpPr>
          <p:spPr>
            <a:xfrm>
              <a:off x="7967599" y="7533035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3048" y="0"/>
                  </a:moveTo>
                  <a:lnTo>
                    <a:pt x="0" y="2285"/>
                  </a:lnTo>
                  <a:lnTo>
                    <a:pt x="3048" y="4572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Прямоугольник 77"/>
          <p:cNvSpPr/>
          <p:nvPr/>
        </p:nvSpPr>
        <p:spPr>
          <a:xfrm>
            <a:off x="4277912" y="8120867"/>
            <a:ext cx="44196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ru-RU" sz="3200" dirty="0">
                <a:latin typeface="Arial" pitchFamily="34" charset="0"/>
                <a:cs typeface="Arial" pitchFamily="34" charset="0"/>
              </a:rPr>
              <a:t>WEB-</a:t>
            </a:r>
            <a:r>
              <a:rPr lang="ru-RU" altLang="ru-RU" sz="3200" dirty="0">
                <a:latin typeface="Arial" pitchFamily="34" charset="0"/>
                <a:cs typeface="Arial" pitchFamily="34" charset="0"/>
              </a:rPr>
              <a:t>версия</a:t>
            </a:r>
          </a:p>
        </p:txBody>
      </p:sp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AE20994A-3C44-504A-8368-D6F1D29933AE}"/>
              </a:ext>
            </a:extLst>
          </p:cNvPr>
          <p:cNvSpPr txBox="1"/>
          <p:nvPr/>
        </p:nvSpPr>
        <p:spPr>
          <a:xfrm>
            <a:off x="17490186" y="828497"/>
            <a:ext cx="193675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solidFill>
                  <a:srgbClr val="FFFFFF"/>
                </a:solidFill>
                <a:latin typeface="Calibri Light"/>
                <a:cs typeface="Calibri Light"/>
              </a:rPr>
              <a:t>4</a:t>
            </a:r>
            <a:endParaRPr sz="2600" dirty="0">
              <a:latin typeface="Calibri Light"/>
              <a:cs typeface="Calibri Light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C7E1EC8C-F689-2341-A27D-324D656F2E76}"/>
              </a:ext>
            </a:extLst>
          </p:cNvPr>
          <p:cNvGrpSpPr/>
          <p:nvPr/>
        </p:nvGrpSpPr>
        <p:grpSpPr>
          <a:xfrm>
            <a:off x="11366424" y="5188473"/>
            <a:ext cx="1328273" cy="2752907"/>
            <a:chOff x="8583843" y="6156209"/>
            <a:chExt cx="814069" cy="1687195"/>
          </a:xfrm>
        </p:grpSpPr>
        <p:sp>
          <p:nvSpPr>
            <p:cNvPr id="35" name="object 28">
              <a:extLst>
                <a:ext uri="{FF2B5EF4-FFF2-40B4-BE49-F238E27FC236}">
                  <a16:creationId xmlns="" xmlns:a16="http://schemas.microsoft.com/office/drawing/2014/main" id="{14BEB4F5-F3C3-AE4F-965C-559F6FA3C15C}"/>
                </a:ext>
              </a:extLst>
            </p:cNvPr>
            <p:cNvSpPr/>
            <p:nvPr/>
          </p:nvSpPr>
          <p:spPr>
            <a:xfrm>
              <a:off x="8583843" y="6156209"/>
              <a:ext cx="814069" cy="1687195"/>
            </a:xfrm>
            <a:custGeom>
              <a:avLst/>
              <a:gdLst/>
              <a:ahLst/>
              <a:cxnLst/>
              <a:rect l="l" t="t" r="r" b="b"/>
              <a:pathLst>
                <a:path w="814070" h="1687195">
                  <a:moveTo>
                    <a:pt x="732663" y="0"/>
                  </a:moveTo>
                  <a:lnTo>
                    <a:pt x="83185" y="0"/>
                  </a:lnTo>
                  <a:lnTo>
                    <a:pt x="50952" y="6584"/>
                  </a:lnTo>
                  <a:lnTo>
                    <a:pt x="24495" y="24479"/>
                  </a:lnTo>
                  <a:lnTo>
                    <a:pt x="6586" y="50899"/>
                  </a:lnTo>
                  <a:lnTo>
                    <a:pt x="0" y="83058"/>
                  </a:lnTo>
                  <a:lnTo>
                    <a:pt x="0" y="1604010"/>
                  </a:lnTo>
                  <a:lnTo>
                    <a:pt x="6586" y="1636168"/>
                  </a:lnTo>
                  <a:lnTo>
                    <a:pt x="24495" y="1662588"/>
                  </a:lnTo>
                  <a:lnTo>
                    <a:pt x="50952" y="1680483"/>
                  </a:lnTo>
                  <a:lnTo>
                    <a:pt x="83185" y="1687068"/>
                  </a:lnTo>
                  <a:lnTo>
                    <a:pt x="732663" y="1687068"/>
                  </a:lnTo>
                  <a:lnTo>
                    <a:pt x="763720" y="1680483"/>
                  </a:lnTo>
                  <a:lnTo>
                    <a:pt x="789574" y="1662588"/>
                  </a:lnTo>
                  <a:lnTo>
                    <a:pt x="807261" y="1636168"/>
                  </a:lnTo>
                  <a:lnTo>
                    <a:pt x="813816" y="1604010"/>
                  </a:lnTo>
                  <a:lnTo>
                    <a:pt x="813816" y="83058"/>
                  </a:lnTo>
                  <a:lnTo>
                    <a:pt x="807261" y="50899"/>
                  </a:lnTo>
                  <a:lnTo>
                    <a:pt x="789574" y="24479"/>
                  </a:lnTo>
                  <a:lnTo>
                    <a:pt x="763720" y="6584"/>
                  </a:lnTo>
                  <a:lnTo>
                    <a:pt x="732663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9">
              <a:extLst>
                <a:ext uri="{FF2B5EF4-FFF2-40B4-BE49-F238E27FC236}">
                  <a16:creationId xmlns="" xmlns:a16="http://schemas.microsoft.com/office/drawing/2014/main" id="{79F6190D-280A-854D-94D7-ADACE79F1AEB}"/>
                </a:ext>
              </a:extLst>
            </p:cNvPr>
            <p:cNvSpPr/>
            <p:nvPr/>
          </p:nvSpPr>
          <p:spPr>
            <a:xfrm>
              <a:off x="8594512" y="6165352"/>
              <a:ext cx="792480" cy="1667510"/>
            </a:xfrm>
            <a:custGeom>
              <a:avLst/>
              <a:gdLst/>
              <a:ahLst/>
              <a:cxnLst/>
              <a:rect l="l" t="t" r="r" b="b"/>
              <a:pathLst>
                <a:path w="792479" h="1667509">
                  <a:moveTo>
                    <a:pt x="721360" y="0"/>
                  </a:moveTo>
                  <a:lnTo>
                    <a:pt x="73151" y="0"/>
                  </a:lnTo>
                  <a:lnTo>
                    <a:pt x="44201" y="5589"/>
                  </a:lnTo>
                  <a:lnTo>
                    <a:pt x="21002" y="21002"/>
                  </a:lnTo>
                  <a:lnTo>
                    <a:pt x="5589" y="44201"/>
                  </a:lnTo>
                  <a:lnTo>
                    <a:pt x="0" y="73152"/>
                  </a:lnTo>
                  <a:lnTo>
                    <a:pt x="0" y="1594104"/>
                  </a:lnTo>
                  <a:lnTo>
                    <a:pt x="5589" y="1623054"/>
                  </a:lnTo>
                  <a:lnTo>
                    <a:pt x="21002" y="1646253"/>
                  </a:lnTo>
                  <a:lnTo>
                    <a:pt x="44201" y="1661666"/>
                  </a:lnTo>
                  <a:lnTo>
                    <a:pt x="73151" y="1667256"/>
                  </a:lnTo>
                  <a:lnTo>
                    <a:pt x="721360" y="1667256"/>
                  </a:lnTo>
                  <a:lnTo>
                    <a:pt x="749135" y="1661666"/>
                  </a:lnTo>
                  <a:lnTo>
                    <a:pt x="771731" y="1646253"/>
                  </a:lnTo>
                  <a:lnTo>
                    <a:pt x="786921" y="1623054"/>
                  </a:lnTo>
                  <a:lnTo>
                    <a:pt x="792479" y="1594104"/>
                  </a:lnTo>
                  <a:lnTo>
                    <a:pt x="792479" y="73152"/>
                  </a:lnTo>
                  <a:lnTo>
                    <a:pt x="786921" y="44201"/>
                  </a:lnTo>
                  <a:lnTo>
                    <a:pt x="771731" y="21002"/>
                  </a:lnTo>
                  <a:lnTo>
                    <a:pt x="749135" y="5589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0">
              <a:extLst>
                <a:ext uri="{FF2B5EF4-FFF2-40B4-BE49-F238E27FC236}">
                  <a16:creationId xmlns="" xmlns:a16="http://schemas.microsoft.com/office/drawing/2014/main" id="{FE52E679-C1C8-7442-8881-7EEC5A99A95F}"/>
                </a:ext>
              </a:extLst>
            </p:cNvPr>
            <p:cNvSpPr/>
            <p:nvPr/>
          </p:nvSpPr>
          <p:spPr>
            <a:xfrm>
              <a:off x="8980083" y="6236981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59">
                  <a:moveTo>
                    <a:pt x="18923" y="0"/>
                  </a:moveTo>
                  <a:lnTo>
                    <a:pt x="5461" y="0"/>
                  </a:lnTo>
                  <a:lnTo>
                    <a:pt x="0" y="5079"/>
                  </a:lnTo>
                  <a:lnTo>
                    <a:pt x="0" y="17779"/>
                  </a:lnTo>
                  <a:lnTo>
                    <a:pt x="5461" y="22859"/>
                  </a:lnTo>
                  <a:lnTo>
                    <a:pt x="18923" y="22859"/>
                  </a:lnTo>
                  <a:lnTo>
                    <a:pt x="24384" y="17779"/>
                  </a:lnTo>
                  <a:lnTo>
                    <a:pt x="24384" y="5079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1">
              <a:extLst>
                <a:ext uri="{FF2B5EF4-FFF2-40B4-BE49-F238E27FC236}">
                  <a16:creationId xmlns="" xmlns:a16="http://schemas.microsoft.com/office/drawing/2014/main" id="{B8BE3E3C-6080-8A48-A9F7-BEA0E7F8C4CA}"/>
                </a:ext>
              </a:extLst>
            </p:cNvPr>
            <p:cNvSpPr/>
            <p:nvPr/>
          </p:nvSpPr>
          <p:spPr>
            <a:xfrm>
              <a:off x="8987704" y="624460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699" y="0"/>
                  </a:moveTo>
                  <a:lnTo>
                    <a:pt x="1397" y="0"/>
                  </a:lnTo>
                  <a:lnTo>
                    <a:pt x="0" y="1397"/>
                  </a:lnTo>
                  <a:lnTo>
                    <a:pt x="0" y="4699"/>
                  </a:lnTo>
                  <a:lnTo>
                    <a:pt x="1397" y="6096"/>
                  </a:lnTo>
                  <a:lnTo>
                    <a:pt x="4699" y="6096"/>
                  </a:lnTo>
                  <a:lnTo>
                    <a:pt x="6096" y="4699"/>
                  </a:lnTo>
                  <a:lnTo>
                    <a:pt x="6096" y="1397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2">
              <a:extLst>
                <a:ext uri="{FF2B5EF4-FFF2-40B4-BE49-F238E27FC236}">
                  <a16:creationId xmlns="" xmlns:a16="http://schemas.microsoft.com/office/drawing/2014/main" id="{1290D423-2809-3647-97D3-E463B701B1DD}"/>
                </a:ext>
              </a:extLst>
            </p:cNvPr>
            <p:cNvSpPr/>
            <p:nvPr/>
          </p:nvSpPr>
          <p:spPr>
            <a:xfrm>
              <a:off x="8980083" y="6235457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59">
                  <a:moveTo>
                    <a:pt x="18923" y="0"/>
                  </a:moveTo>
                  <a:lnTo>
                    <a:pt x="5461" y="0"/>
                  </a:lnTo>
                  <a:lnTo>
                    <a:pt x="0" y="5080"/>
                  </a:lnTo>
                  <a:lnTo>
                    <a:pt x="0" y="17780"/>
                  </a:lnTo>
                  <a:lnTo>
                    <a:pt x="5461" y="22860"/>
                  </a:lnTo>
                  <a:lnTo>
                    <a:pt x="18923" y="22860"/>
                  </a:lnTo>
                  <a:lnTo>
                    <a:pt x="24384" y="17780"/>
                  </a:lnTo>
                  <a:lnTo>
                    <a:pt x="24384" y="5080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3">
              <a:extLst>
                <a:ext uri="{FF2B5EF4-FFF2-40B4-BE49-F238E27FC236}">
                  <a16:creationId xmlns="" xmlns:a16="http://schemas.microsoft.com/office/drawing/2014/main" id="{44C3627E-0F0F-5D44-9F22-C6FA6DC79E47}"/>
                </a:ext>
              </a:extLst>
            </p:cNvPr>
            <p:cNvSpPr/>
            <p:nvPr/>
          </p:nvSpPr>
          <p:spPr>
            <a:xfrm>
              <a:off x="8987704" y="624307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699" y="0"/>
                  </a:moveTo>
                  <a:lnTo>
                    <a:pt x="1397" y="0"/>
                  </a:lnTo>
                  <a:lnTo>
                    <a:pt x="0" y="1396"/>
                  </a:lnTo>
                  <a:lnTo>
                    <a:pt x="0" y="4698"/>
                  </a:lnTo>
                  <a:lnTo>
                    <a:pt x="1397" y="6095"/>
                  </a:lnTo>
                  <a:lnTo>
                    <a:pt x="4699" y="6095"/>
                  </a:lnTo>
                  <a:lnTo>
                    <a:pt x="6096" y="4698"/>
                  </a:lnTo>
                  <a:lnTo>
                    <a:pt x="6096" y="1396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E23555ED-832F-BC4F-B455-E3C49C65242B}"/>
                </a:ext>
              </a:extLst>
            </p:cNvPr>
            <p:cNvSpPr/>
            <p:nvPr/>
          </p:nvSpPr>
          <p:spPr>
            <a:xfrm>
              <a:off x="8984656" y="623850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1811" y="0"/>
                  </a:moveTo>
                  <a:lnTo>
                    <a:pt x="3429" y="0"/>
                  </a:lnTo>
                  <a:lnTo>
                    <a:pt x="0" y="3429"/>
                  </a:lnTo>
                  <a:lnTo>
                    <a:pt x="0" y="11811"/>
                  </a:lnTo>
                  <a:lnTo>
                    <a:pt x="3429" y="15240"/>
                  </a:lnTo>
                  <a:lnTo>
                    <a:pt x="11811" y="15240"/>
                  </a:lnTo>
                  <a:lnTo>
                    <a:pt x="15239" y="11811"/>
                  </a:lnTo>
                  <a:lnTo>
                    <a:pt x="15239" y="3429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5">
              <a:extLst>
                <a:ext uri="{FF2B5EF4-FFF2-40B4-BE49-F238E27FC236}">
                  <a16:creationId xmlns="" xmlns:a16="http://schemas.microsoft.com/office/drawing/2014/main" id="{8D9340E8-84B6-2A41-8D82-71FC7C8F029C}"/>
                </a:ext>
              </a:extLst>
            </p:cNvPr>
            <p:cNvSpPr/>
            <p:nvPr/>
          </p:nvSpPr>
          <p:spPr>
            <a:xfrm>
              <a:off x="8984656" y="623850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1811" y="0"/>
                  </a:moveTo>
                  <a:lnTo>
                    <a:pt x="3429" y="0"/>
                  </a:lnTo>
                  <a:lnTo>
                    <a:pt x="0" y="3429"/>
                  </a:lnTo>
                  <a:lnTo>
                    <a:pt x="0" y="11811"/>
                  </a:lnTo>
                  <a:lnTo>
                    <a:pt x="3429" y="15240"/>
                  </a:lnTo>
                  <a:lnTo>
                    <a:pt x="11811" y="15240"/>
                  </a:lnTo>
                  <a:lnTo>
                    <a:pt x="15239" y="11811"/>
                  </a:lnTo>
                  <a:lnTo>
                    <a:pt x="15239" y="3429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6">
              <a:extLst>
                <a:ext uri="{FF2B5EF4-FFF2-40B4-BE49-F238E27FC236}">
                  <a16:creationId xmlns="" xmlns:a16="http://schemas.microsoft.com/office/drawing/2014/main" id="{1DA4DE50-6BB0-CC4C-8612-2AEAB5A79B06}"/>
                </a:ext>
              </a:extLst>
            </p:cNvPr>
            <p:cNvSpPr/>
            <p:nvPr/>
          </p:nvSpPr>
          <p:spPr>
            <a:xfrm>
              <a:off x="8987704" y="6243076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5969" y="0"/>
                  </a:moveTo>
                  <a:lnTo>
                    <a:pt x="1650" y="0"/>
                  </a:lnTo>
                  <a:lnTo>
                    <a:pt x="0" y="1650"/>
                  </a:lnTo>
                  <a:lnTo>
                    <a:pt x="0" y="5968"/>
                  </a:lnTo>
                  <a:lnTo>
                    <a:pt x="1650" y="7619"/>
                  </a:lnTo>
                  <a:lnTo>
                    <a:pt x="5969" y="7619"/>
                  </a:lnTo>
                  <a:lnTo>
                    <a:pt x="7620" y="5968"/>
                  </a:lnTo>
                  <a:lnTo>
                    <a:pt x="7620" y="1650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2C9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7">
              <a:extLst>
                <a:ext uri="{FF2B5EF4-FFF2-40B4-BE49-F238E27FC236}">
                  <a16:creationId xmlns="" xmlns:a16="http://schemas.microsoft.com/office/drawing/2014/main" id="{20A980E0-2FEC-2244-B67B-725C26A1A537}"/>
                </a:ext>
              </a:extLst>
            </p:cNvPr>
            <p:cNvSpPr/>
            <p:nvPr/>
          </p:nvSpPr>
          <p:spPr>
            <a:xfrm>
              <a:off x="8987704" y="6243076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5969" y="0"/>
                  </a:moveTo>
                  <a:lnTo>
                    <a:pt x="1650" y="0"/>
                  </a:lnTo>
                  <a:lnTo>
                    <a:pt x="0" y="1650"/>
                  </a:lnTo>
                  <a:lnTo>
                    <a:pt x="0" y="5968"/>
                  </a:lnTo>
                  <a:lnTo>
                    <a:pt x="1650" y="7619"/>
                  </a:lnTo>
                  <a:lnTo>
                    <a:pt x="5969" y="7619"/>
                  </a:lnTo>
                  <a:lnTo>
                    <a:pt x="7620" y="5968"/>
                  </a:lnTo>
                  <a:lnTo>
                    <a:pt x="7620" y="1650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2C9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38">
              <a:extLst>
                <a:ext uri="{FF2B5EF4-FFF2-40B4-BE49-F238E27FC236}">
                  <a16:creationId xmlns="" xmlns:a16="http://schemas.microsoft.com/office/drawing/2014/main" id="{0523166E-1BF8-0B40-8FC0-7D54F14FE345}"/>
                </a:ext>
              </a:extLst>
            </p:cNvPr>
            <p:cNvSpPr/>
            <p:nvPr/>
          </p:nvSpPr>
          <p:spPr>
            <a:xfrm>
              <a:off x="8989228" y="624460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3048" y="0"/>
                  </a:moveTo>
                  <a:lnTo>
                    <a:pt x="0" y="1524"/>
                  </a:lnTo>
                  <a:lnTo>
                    <a:pt x="3048" y="152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39">
              <a:extLst>
                <a:ext uri="{FF2B5EF4-FFF2-40B4-BE49-F238E27FC236}">
                  <a16:creationId xmlns="" xmlns:a16="http://schemas.microsoft.com/office/drawing/2014/main" id="{35CD796B-E8F2-C54F-84E5-8F9D09D4D544}"/>
                </a:ext>
              </a:extLst>
            </p:cNvPr>
            <p:cNvSpPr/>
            <p:nvPr/>
          </p:nvSpPr>
          <p:spPr>
            <a:xfrm>
              <a:off x="8989228" y="624460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3048" y="0"/>
                  </a:moveTo>
                  <a:lnTo>
                    <a:pt x="0" y="1524"/>
                  </a:lnTo>
                  <a:lnTo>
                    <a:pt x="3048" y="152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0">
              <a:extLst>
                <a:ext uri="{FF2B5EF4-FFF2-40B4-BE49-F238E27FC236}">
                  <a16:creationId xmlns="" xmlns:a16="http://schemas.microsoft.com/office/drawing/2014/main" id="{8A2A89DA-48F9-CE47-9F58-9A53DDD1ED41}"/>
                </a:ext>
              </a:extLst>
            </p:cNvPr>
            <p:cNvSpPr/>
            <p:nvPr/>
          </p:nvSpPr>
          <p:spPr>
            <a:xfrm>
              <a:off x="8926743" y="7664969"/>
              <a:ext cx="128016" cy="1280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1">
              <a:extLst>
                <a:ext uri="{FF2B5EF4-FFF2-40B4-BE49-F238E27FC236}">
                  <a16:creationId xmlns="" xmlns:a16="http://schemas.microsoft.com/office/drawing/2014/main" id="{37428EBA-7C99-DF42-8839-141C4C649083}"/>
                </a:ext>
              </a:extLst>
            </p:cNvPr>
            <p:cNvSpPr/>
            <p:nvPr/>
          </p:nvSpPr>
          <p:spPr>
            <a:xfrm>
              <a:off x="8931316" y="6293369"/>
              <a:ext cx="143510" cy="35560"/>
            </a:xfrm>
            <a:custGeom>
              <a:avLst/>
              <a:gdLst/>
              <a:ahLst/>
              <a:cxnLst/>
              <a:rect l="l" t="t" r="r" b="b"/>
              <a:pathLst>
                <a:path w="143510" h="35559">
                  <a:moveTo>
                    <a:pt x="137413" y="0"/>
                  </a:moveTo>
                  <a:lnTo>
                    <a:pt x="5841" y="0"/>
                  </a:lnTo>
                  <a:lnTo>
                    <a:pt x="0" y="8254"/>
                  </a:lnTo>
                  <a:lnTo>
                    <a:pt x="0" y="26797"/>
                  </a:lnTo>
                  <a:lnTo>
                    <a:pt x="5841" y="35051"/>
                  </a:lnTo>
                  <a:lnTo>
                    <a:pt x="137413" y="35051"/>
                  </a:lnTo>
                  <a:lnTo>
                    <a:pt x="143256" y="26797"/>
                  </a:lnTo>
                  <a:lnTo>
                    <a:pt x="143256" y="8254"/>
                  </a:lnTo>
                  <a:lnTo>
                    <a:pt x="137413" y="0"/>
                  </a:lnTo>
                  <a:close/>
                </a:path>
              </a:pathLst>
            </a:custGeom>
            <a:solidFill>
              <a:srgbClr val="0C0D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2">
              <a:extLst>
                <a:ext uri="{FF2B5EF4-FFF2-40B4-BE49-F238E27FC236}">
                  <a16:creationId xmlns="" xmlns:a16="http://schemas.microsoft.com/office/drawing/2014/main" id="{F44AEF5A-1762-0F4C-A8C7-F154662AE0AC}"/>
                </a:ext>
              </a:extLst>
            </p:cNvPr>
            <p:cNvSpPr/>
            <p:nvPr/>
          </p:nvSpPr>
          <p:spPr>
            <a:xfrm>
              <a:off x="8938936" y="6304036"/>
              <a:ext cx="128270" cy="13970"/>
            </a:xfrm>
            <a:custGeom>
              <a:avLst/>
              <a:gdLst/>
              <a:ahLst/>
              <a:cxnLst/>
              <a:rect l="l" t="t" r="r" b="b"/>
              <a:pathLst>
                <a:path w="128270" h="13970">
                  <a:moveTo>
                    <a:pt x="124078" y="0"/>
                  </a:moveTo>
                  <a:lnTo>
                    <a:pt x="3937" y="0"/>
                  </a:lnTo>
                  <a:lnTo>
                    <a:pt x="0" y="3936"/>
                  </a:lnTo>
                  <a:lnTo>
                    <a:pt x="0" y="11810"/>
                  </a:lnTo>
                  <a:lnTo>
                    <a:pt x="3937" y="13715"/>
                  </a:lnTo>
                  <a:lnTo>
                    <a:pt x="124078" y="13715"/>
                  </a:lnTo>
                  <a:lnTo>
                    <a:pt x="128015" y="11810"/>
                  </a:lnTo>
                  <a:lnTo>
                    <a:pt x="128015" y="3936"/>
                  </a:lnTo>
                  <a:lnTo>
                    <a:pt x="12407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3">
              <a:extLst>
                <a:ext uri="{FF2B5EF4-FFF2-40B4-BE49-F238E27FC236}">
                  <a16:creationId xmlns="" xmlns:a16="http://schemas.microsoft.com/office/drawing/2014/main" id="{3D295A7D-9235-3A42-BC98-112FF1EC2DC8}"/>
                </a:ext>
              </a:extLst>
            </p:cNvPr>
            <p:cNvSpPr/>
            <p:nvPr/>
          </p:nvSpPr>
          <p:spPr>
            <a:xfrm>
              <a:off x="8882548" y="629946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7779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17779"/>
                  </a:lnTo>
                  <a:lnTo>
                    <a:pt x="5079" y="22860"/>
                  </a:lnTo>
                  <a:lnTo>
                    <a:pt x="17779" y="22860"/>
                  </a:lnTo>
                  <a:lnTo>
                    <a:pt x="22859" y="17779"/>
                  </a:lnTo>
                  <a:lnTo>
                    <a:pt x="22859" y="5079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4">
              <a:extLst>
                <a:ext uri="{FF2B5EF4-FFF2-40B4-BE49-F238E27FC236}">
                  <a16:creationId xmlns="" xmlns:a16="http://schemas.microsoft.com/office/drawing/2014/main" id="{D659C66B-F888-6049-9495-ED287CC63289}"/>
                </a:ext>
              </a:extLst>
            </p:cNvPr>
            <p:cNvSpPr/>
            <p:nvPr/>
          </p:nvSpPr>
          <p:spPr>
            <a:xfrm>
              <a:off x="8634136" y="6400049"/>
              <a:ext cx="705612" cy="1226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="" xmlns:a16="http://schemas.microsoft.com/office/drawing/2014/main" id="{45799C35-DFE8-954E-89BC-15E80AF83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149" y="6386334"/>
              <a:ext cx="708599" cy="1238757"/>
            </a:xfrm>
            <a:prstGeom prst="rect">
              <a:avLst/>
            </a:prstGeom>
          </p:spPr>
        </p:pic>
      </p:grp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274A7A22-ED8C-CA4D-9321-FE772BD7F799}"/>
              </a:ext>
            </a:extLst>
          </p:cNvPr>
          <p:cNvSpPr/>
          <p:nvPr/>
        </p:nvSpPr>
        <p:spPr>
          <a:xfrm>
            <a:off x="9970009" y="8143003"/>
            <a:ext cx="38997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ru-RU" altLang="ru-RU" sz="3200" dirty="0">
                <a:latin typeface="Arial" pitchFamily="34" charset="0"/>
                <a:cs typeface="Arial" pitchFamily="34" charset="0"/>
              </a:rPr>
              <a:t>Мобильная версия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710311E-8977-514B-AB94-EB52C4B672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19" y="9291877"/>
            <a:ext cx="2206282" cy="2206282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57639DE1-36BD-F24B-BAA1-902BF089E01F}"/>
              </a:ext>
            </a:extLst>
          </p:cNvPr>
          <p:cNvSpPr/>
          <p:nvPr/>
        </p:nvSpPr>
        <p:spPr>
          <a:xfrm>
            <a:off x="4124834" y="11759535"/>
            <a:ext cx="472575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ru-RU" sz="3200" dirty="0">
                <a:latin typeface="Arial" pitchFamily="34" charset="0"/>
                <a:cs typeface="Arial" pitchFamily="34" charset="0"/>
              </a:rPr>
              <a:t>API</a:t>
            </a:r>
            <a:r>
              <a:rPr lang="ru-RU" altLang="ru-RU" sz="3200" dirty="0">
                <a:latin typeface="Arial" pitchFamily="34" charset="0"/>
                <a:cs typeface="Arial" pitchFamily="34" charset="0"/>
              </a:rPr>
              <a:t> для интеграции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146D544-9557-C647-82B5-64D20401C4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04" y="9460325"/>
            <a:ext cx="2299210" cy="2299210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37815EB7-A81C-8B42-AC57-81D2878A8FBA}"/>
              </a:ext>
            </a:extLst>
          </p:cNvPr>
          <p:cNvSpPr/>
          <p:nvPr/>
        </p:nvSpPr>
        <p:spPr>
          <a:xfrm>
            <a:off x="9561367" y="11942429"/>
            <a:ext cx="493838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ru-RU" altLang="ru-RU" sz="3200" dirty="0">
                <a:latin typeface="Arial" pitchFamily="34" charset="0"/>
                <a:cs typeface="Arial" pitchFamily="34" charset="0"/>
              </a:rPr>
              <a:t>Автономный сервер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9B1743F-AF94-4341-8114-A504B991DB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43610" y="5556494"/>
            <a:ext cx="1156183" cy="20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1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3429000" y="990600"/>
            <a:ext cx="121158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600" b="1" spc="-10" dirty="0">
                <a:solidFill>
                  <a:srgbClr val="445369"/>
                </a:solidFill>
                <a:latin typeface="Arial"/>
                <a:cs typeface="Arial"/>
              </a:rPr>
              <a:t>ВОЗМОЖНОСТИ </a:t>
            </a:r>
            <a:r>
              <a:rPr lang="en-US" sz="6600" b="1" spc="-10" dirty="0">
                <a:solidFill>
                  <a:srgbClr val="445369"/>
                </a:solidFill>
                <a:latin typeface="Arial"/>
                <a:cs typeface="Arial"/>
              </a:rPr>
              <a:t>WEBKASSA</a:t>
            </a:r>
            <a:endParaRPr sz="6600" dirty="0">
              <a:latin typeface="Arial"/>
              <a:cs typeface="Arial"/>
            </a:endParaRPr>
          </a:p>
        </p:txBody>
      </p:sp>
      <p:sp>
        <p:nvSpPr>
          <p:cNvPr id="17" name="object 3"/>
          <p:cNvSpPr/>
          <p:nvPr/>
        </p:nvSpPr>
        <p:spPr>
          <a:xfrm>
            <a:off x="8324738" y="2244598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7EB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8673733" y="22445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3891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/>
          <p:cNvSpPr/>
          <p:nvPr/>
        </p:nvSpPr>
        <p:spPr>
          <a:xfrm>
            <a:off x="9031873" y="2244598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475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/>
          <p:cNvSpPr/>
          <p:nvPr/>
        </p:nvSpPr>
        <p:spPr>
          <a:xfrm>
            <a:off x="9380869" y="22445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F09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/>
          <p:cNvSpPr/>
          <p:nvPr/>
        </p:nvSpPr>
        <p:spPr>
          <a:xfrm>
            <a:off x="9728342" y="2244598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EB2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/>
          <p:cNvSpPr/>
          <p:nvPr/>
        </p:nvSpPr>
        <p:spPr>
          <a:xfrm>
            <a:off x="10074290" y="22445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/>
          <p:cNvSpPr txBox="1"/>
          <p:nvPr/>
        </p:nvSpPr>
        <p:spPr>
          <a:xfrm>
            <a:off x="2527667" y="3070513"/>
            <a:ext cx="6311533" cy="674543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459"/>
              </a:spcBef>
            </a:pPr>
            <a:r>
              <a:rPr lang="ru-RU" sz="4000" b="1" spc="-25" dirty="0">
                <a:solidFill>
                  <a:srgbClr val="445369"/>
                </a:solidFill>
                <a:latin typeface="Arial"/>
                <a:cs typeface="Arial"/>
              </a:rPr>
              <a:t>Кассовые операции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98600" y="4419600"/>
            <a:ext cx="3962400" cy="1371600"/>
          </a:xfrm>
          <a:prstGeom prst="roundRect">
            <a:avLst/>
          </a:prstGeom>
          <a:solidFill>
            <a:srgbClr val="7E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Продажа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44935" y="4419600"/>
            <a:ext cx="3962400" cy="1371600"/>
          </a:xfrm>
          <a:prstGeom prst="roundRect">
            <a:avLst/>
          </a:prstGeom>
          <a:solidFill>
            <a:srgbClr val="389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Покупка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24000" y="7239000"/>
            <a:ext cx="3962400" cy="1371600"/>
          </a:xfrm>
          <a:prstGeom prst="roundRect">
            <a:avLst/>
          </a:prstGeom>
          <a:solidFill>
            <a:srgbClr val="445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Возврат продажи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67400" y="7239000"/>
            <a:ext cx="3962400" cy="1371600"/>
          </a:xfrm>
          <a:prstGeom prst="roundRect">
            <a:avLst/>
          </a:prstGeom>
          <a:solidFill>
            <a:srgbClr val="F09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Возврат покупки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98600" y="10058400"/>
            <a:ext cx="3962400" cy="1371600"/>
          </a:xfrm>
          <a:prstGeom prst="roundRect">
            <a:avLst/>
          </a:prstGeom>
          <a:solidFill>
            <a:srgbClr val="EB2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Изъятие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44935" y="10058400"/>
            <a:ext cx="3962400" cy="1371600"/>
          </a:xfrm>
          <a:prstGeom prst="roundRect">
            <a:avLst/>
          </a:prstGeom>
          <a:solidFill>
            <a:srgbClr val="808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Закрытие смены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79090" y="3075296"/>
            <a:ext cx="7604110" cy="7638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">
              <a:lnSpc>
                <a:spcPct val="100000"/>
              </a:lnSpc>
              <a:spcBef>
                <a:spcPts val="459"/>
              </a:spcBef>
            </a:pPr>
            <a:r>
              <a:rPr lang="ru-RU" sz="4000" b="1" spc="-25" dirty="0">
                <a:solidFill>
                  <a:srgbClr val="445369"/>
                </a:solidFill>
                <a:latin typeface="Arial"/>
                <a:cs typeface="Arial"/>
              </a:rPr>
              <a:t>		Отчеты</a:t>
            </a:r>
            <a:endParaRPr lang="ru-RU" sz="4000" dirty="0">
              <a:latin typeface="Arial"/>
              <a:cs typeface="Arial"/>
            </a:endParaRPr>
          </a:p>
          <a:p>
            <a:pPr lvl="1">
              <a:spcBef>
                <a:spcPts val="240"/>
              </a:spcBef>
            </a:pPr>
            <a:endParaRPr lang="ru-RU" sz="4000" dirty="0">
              <a:latin typeface="Calibri Light"/>
              <a:cs typeface="Calibri Light"/>
            </a:endParaRP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Х-отчет без гашения</a:t>
            </a: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endParaRPr lang="ru-RU" sz="4000" dirty="0">
              <a:latin typeface="Calibri Light"/>
              <a:cs typeface="Calibri Light"/>
            </a:endParaRP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Z-отчет с гашением</a:t>
            </a: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endParaRPr lang="ru-RU" sz="4000" dirty="0">
              <a:latin typeface="Calibri Light"/>
              <a:cs typeface="Calibri Light"/>
            </a:endParaRP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Отчет по кассирам</a:t>
            </a: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endParaRPr lang="ru-RU" sz="4000" dirty="0">
              <a:latin typeface="Calibri Light"/>
              <a:cs typeface="Calibri Light"/>
            </a:endParaRP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Отчет по секциям</a:t>
            </a: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endParaRPr lang="ru-RU" sz="4000" dirty="0">
              <a:latin typeface="Calibri Light"/>
              <a:cs typeface="Calibri Light"/>
            </a:endParaRP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Кассовая лента за смену</a:t>
            </a: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endParaRPr lang="ru-RU" sz="4000" dirty="0">
              <a:latin typeface="Calibri Light"/>
              <a:cs typeface="Calibri Light"/>
            </a:endParaRP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Просмотр истории чеков</a:t>
            </a:r>
          </a:p>
        </p:txBody>
      </p:sp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589443AC-5C2C-054D-A692-467E257F1146}"/>
              </a:ext>
            </a:extLst>
          </p:cNvPr>
          <p:cNvSpPr txBox="1"/>
          <p:nvPr/>
        </p:nvSpPr>
        <p:spPr>
          <a:xfrm>
            <a:off x="17490186" y="828497"/>
            <a:ext cx="19367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solidFill>
                  <a:srgbClr val="FFFFFF"/>
                </a:solidFill>
                <a:latin typeface="Calibri Light"/>
                <a:cs typeface="Calibri Light"/>
              </a:rPr>
              <a:t>5</a:t>
            </a:r>
            <a:endParaRPr sz="26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40293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3429000" y="990600"/>
            <a:ext cx="121158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600" b="1" spc="-10" dirty="0">
                <a:solidFill>
                  <a:srgbClr val="445369"/>
                </a:solidFill>
                <a:latin typeface="Arial"/>
                <a:cs typeface="Arial"/>
              </a:rPr>
              <a:t>ВОЗМОЖНОСТИ </a:t>
            </a:r>
            <a:r>
              <a:rPr lang="en-US" sz="6600" b="1" spc="-10" dirty="0">
                <a:solidFill>
                  <a:srgbClr val="445369"/>
                </a:solidFill>
                <a:latin typeface="Arial"/>
                <a:cs typeface="Arial"/>
              </a:rPr>
              <a:t>WEBKASSA</a:t>
            </a:r>
            <a:endParaRPr sz="6600" dirty="0">
              <a:latin typeface="Arial"/>
              <a:cs typeface="Arial"/>
            </a:endParaRPr>
          </a:p>
        </p:txBody>
      </p:sp>
      <p:sp>
        <p:nvSpPr>
          <p:cNvPr id="17" name="object 3"/>
          <p:cNvSpPr/>
          <p:nvPr/>
        </p:nvSpPr>
        <p:spPr>
          <a:xfrm>
            <a:off x="8324738" y="2244598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7EB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8673733" y="22445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3891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/>
          <p:cNvSpPr/>
          <p:nvPr/>
        </p:nvSpPr>
        <p:spPr>
          <a:xfrm>
            <a:off x="9031873" y="2244598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475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/>
          <p:cNvSpPr/>
          <p:nvPr/>
        </p:nvSpPr>
        <p:spPr>
          <a:xfrm>
            <a:off x="9380869" y="22445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F09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/>
          <p:cNvSpPr/>
          <p:nvPr/>
        </p:nvSpPr>
        <p:spPr>
          <a:xfrm>
            <a:off x="9728342" y="2244598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EB2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/>
          <p:cNvSpPr/>
          <p:nvPr/>
        </p:nvSpPr>
        <p:spPr>
          <a:xfrm>
            <a:off x="10074290" y="22445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/>
          <p:cNvSpPr txBox="1"/>
          <p:nvPr/>
        </p:nvSpPr>
        <p:spPr>
          <a:xfrm>
            <a:off x="1985278" y="3733800"/>
            <a:ext cx="15007322" cy="827918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459"/>
              </a:spcBef>
            </a:pPr>
            <a:r>
              <a:rPr lang="ru-RU" sz="4000" b="1" spc="-25" dirty="0">
                <a:solidFill>
                  <a:srgbClr val="445369"/>
                </a:solidFill>
                <a:latin typeface="Arial"/>
                <a:cs typeface="Arial"/>
              </a:rPr>
              <a:t>Персональные настройки кассы</a:t>
            </a:r>
          </a:p>
          <a:p>
            <a:pPr marL="13335">
              <a:lnSpc>
                <a:spcPct val="100000"/>
              </a:lnSpc>
              <a:spcBef>
                <a:spcPts val="459"/>
              </a:spcBef>
            </a:pPr>
            <a:endParaRPr sz="4000" dirty="0">
              <a:latin typeface="Arial"/>
              <a:cs typeface="Arial"/>
            </a:endParaRPr>
          </a:p>
          <a:p>
            <a:pPr marL="1028700" lvl="1" indent="-571500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Выбор типа скидки (% или в тенге) для каждой кассы </a:t>
            </a:r>
          </a:p>
          <a:p>
            <a:pPr marL="1028700" lvl="1" indent="-571500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Выбор типа округления </a:t>
            </a:r>
            <a:r>
              <a:rPr lang="ru-RU" sz="4000" dirty="0" err="1">
                <a:latin typeface="Calibri Light"/>
                <a:cs typeface="Calibri Light"/>
              </a:rPr>
              <a:t>тиын</a:t>
            </a:r>
            <a:r>
              <a:rPr lang="ru-RU" sz="4000" dirty="0">
                <a:latin typeface="Calibri Light"/>
                <a:cs typeface="Calibri Light"/>
              </a:rPr>
              <a:t> для каждой кассы </a:t>
            </a:r>
          </a:p>
          <a:p>
            <a:pPr marL="1028700" lvl="1" indent="-571500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Выбор отделов(секций) для каждой кассы </a:t>
            </a:r>
          </a:p>
          <a:p>
            <a:pPr marL="1028700" lvl="1" indent="-571500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4000" dirty="0" err="1">
                <a:latin typeface="Calibri Light"/>
                <a:cs typeface="Calibri Light"/>
              </a:rPr>
              <a:t>Автозакрытие</a:t>
            </a:r>
            <a:r>
              <a:rPr lang="ru-RU" sz="4000" dirty="0">
                <a:latin typeface="Calibri Light"/>
                <a:cs typeface="Calibri Light"/>
              </a:rPr>
              <a:t> смены по указанному времени для каждой кассы </a:t>
            </a:r>
          </a:p>
          <a:p>
            <a:pPr marL="1028700" lvl="1" indent="-571500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Отправка Z-отчета при закрытии смены на указанный </a:t>
            </a:r>
            <a:r>
              <a:rPr lang="ru-RU" sz="4000" dirty="0" err="1">
                <a:latin typeface="Calibri Light"/>
                <a:cs typeface="Calibri Light"/>
              </a:rPr>
              <a:t>email</a:t>
            </a:r>
            <a:endParaRPr lang="ru-RU" sz="4000" dirty="0">
              <a:latin typeface="Calibri Light"/>
              <a:cs typeface="Calibri Light"/>
            </a:endParaRPr>
          </a:p>
          <a:p>
            <a:pPr marL="1028700" lvl="1" indent="-571500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Возможность использования наценки </a:t>
            </a:r>
          </a:p>
          <a:p>
            <a:pPr marL="1028700" lvl="1" indent="-571500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Выбор используемых в кассе типов оплаты</a:t>
            </a:r>
          </a:p>
          <a:p>
            <a:pPr marL="1028700" lvl="1" indent="-571500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Использование прайса с неограниченным количеством товаров </a:t>
            </a:r>
          </a:p>
          <a:p>
            <a:pPr marL="1028700" lvl="1" indent="-571500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Указание часового пояса, в котором работает касса  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="" xmlns:a16="http://schemas.microsoft.com/office/drawing/2014/main" id="{06A2536A-323F-4E48-B878-B8C3F34BAD70}"/>
              </a:ext>
            </a:extLst>
          </p:cNvPr>
          <p:cNvSpPr txBox="1"/>
          <p:nvPr/>
        </p:nvSpPr>
        <p:spPr>
          <a:xfrm>
            <a:off x="17490186" y="828497"/>
            <a:ext cx="19367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solidFill>
                  <a:srgbClr val="FFFFFF"/>
                </a:solidFill>
                <a:latin typeface="Calibri Light"/>
                <a:cs typeface="Calibri Light"/>
              </a:rPr>
              <a:t>6</a:t>
            </a:r>
            <a:endParaRPr sz="26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5967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2667000" y="8411346"/>
            <a:ext cx="13030200" cy="1197933"/>
            <a:chOff x="684701" y="7651175"/>
            <a:chExt cx="16765289" cy="1494187"/>
          </a:xfrm>
          <a:solidFill>
            <a:srgbClr val="F0992C"/>
          </a:solidFill>
        </p:grpSpPr>
        <p:sp>
          <p:nvSpPr>
            <p:cNvPr id="37" name="Двойная стрелка влево/вправо 36"/>
            <p:cNvSpPr/>
            <p:nvPr/>
          </p:nvSpPr>
          <p:spPr>
            <a:xfrm>
              <a:off x="1033461" y="7690749"/>
              <a:ext cx="16416529" cy="1425918"/>
            </a:xfrm>
            <a:prstGeom prst="leftRightArrow">
              <a:avLst>
                <a:gd name="adj1" fmla="val 99889"/>
                <a:gd name="adj2" fmla="val 50000"/>
              </a:avLst>
            </a:prstGeom>
            <a:grpFill/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684701" y="7651175"/>
              <a:ext cx="1658217" cy="1494187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object 2"/>
          <p:cNvSpPr txBox="1"/>
          <p:nvPr/>
        </p:nvSpPr>
        <p:spPr>
          <a:xfrm>
            <a:off x="3170569" y="990599"/>
            <a:ext cx="124206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6600" b="1" spc="-10" dirty="0">
                <a:solidFill>
                  <a:srgbClr val="445369"/>
                </a:solidFill>
                <a:latin typeface="Arial"/>
                <a:cs typeface="Arial"/>
              </a:rPr>
              <a:t>ПРЕИМУЩЕСТВА </a:t>
            </a:r>
            <a:r>
              <a:rPr lang="en-US" sz="6600" b="1" spc="-10" dirty="0">
                <a:solidFill>
                  <a:srgbClr val="445369"/>
                </a:solidFill>
                <a:latin typeface="Arial"/>
                <a:cs typeface="Arial"/>
              </a:rPr>
              <a:t>WEBKASSA</a:t>
            </a:r>
            <a:endParaRPr lang="en-US" sz="6600" dirty="0">
              <a:latin typeface="Arial"/>
              <a:cs typeface="Arial"/>
            </a:endParaRPr>
          </a:p>
        </p:txBody>
      </p:sp>
      <p:sp>
        <p:nvSpPr>
          <p:cNvPr id="17" name="object 3"/>
          <p:cNvSpPr/>
          <p:nvPr/>
        </p:nvSpPr>
        <p:spPr>
          <a:xfrm>
            <a:off x="8324738" y="2244598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7EB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8673733" y="22445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3891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/>
          <p:cNvSpPr/>
          <p:nvPr/>
        </p:nvSpPr>
        <p:spPr>
          <a:xfrm>
            <a:off x="9031873" y="2244598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475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/>
          <p:cNvSpPr/>
          <p:nvPr/>
        </p:nvSpPr>
        <p:spPr>
          <a:xfrm>
            <a:off x="9380869" y="22445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F09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/>
          <p:cNvSpPr/>
          <p:nvPr/>
        </p:nvSpPr>
        <p:spPr>
          <a:xfrm>
            <a:off x="9728342" y="2244598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EB2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/>
          <p:cNvSpPr/>
          <p:nvPr/>
        </p:nvSpPr>
        <p:spPr>
          <a:xfrm>
            <a:off x="10074290" y="22445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/>
          <p:cNvSpPr txBox="1"/>
          <p:nvPr/>
        </p:nvSpPr>
        <p:spPr>
          <a:xfrm>
            <a:off x="6566267" y="2557979"/>
            <a:ext cx="7987933" cy="391902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459"/>
              </a:spcBef>
            </a:pPr>
            <a:r>
              <a:rPr lang="ru-RU" sz="4000" b="1" spc="-25" dirty="0">
                <a:solidFill>
                  <a:srgbClr val="445369"/>
                </a:solidFill>
                <a:latin typeface="Arial"/>
                <a:cs typeface="Arial"/>
              </a:rPr>
              <a:t>Другие возможности</a:t>
            </a:r>
          </a:p>
          <a:p>
            <a:pPr marL="13335">
              <a:lnSpc>
                <a:spcPct val="100000"/>
              </a:lnSpc>
              <a:spcBef>
                <a:spcPts val="459"/>
              </a:spcBef>
            </a:pPr>
            <a:endParaRPr sz="4000" dirty="0">
              <a:latin typeface="Arial"/>
              <a:cs typeface="Arial"/>
            </a:endParaRP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endParaRPr lang="ru-RU" sz="4000" dirty="0">
              <a:latin typeface="Calibri Light"/>
              <a:cs typeface="Calibri Light"/>
            </a:endParaRPr>
          </a:p>
          <a:p>
            <a:pPr lvl="1">
              <a:spcBef>
                <a:spcPts val="240"/>
              </a:spcBef>
            </a:pPr>
            <a:endParaRPr lang="ru-RU" sz="4000" dirty="0">
              <a:latin typeface="Calibri Light"/>
              <a:cs typeface="Calibri Light"/>
            </a:endParaRP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endParaRPr lang="ru-RU" sz="4000" dirty="0">
              <a:latin typeface="Calibri Light"/>
              <a:cs typeface="Calibri Light"/>
            </a:endParaRP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endParaRPr sz="4000" dirty="0">
              <a:latin typeface="Calibri Light"/>
              <a:cs typeface="Calibri Light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641600" y="3481572"/>
            <a:ext cx="13030200" cy="1197933"/>
            <a:chOff x="684701" y="7651175"/>
            <a:chExt cx="16765289" cy="1494187"/>
          </a:xfrm>
        </p:grpSpPr>
        <p:sp>
          <p:nvSpPr>
            <p:cNvPr id="11" name="Двойная стрелка влево/вправо 10"/>
            <p:cNvSpPr/>
            <p:nvPr/>
          </p:nvSpPr>
          <p:spPr>
            <a:xfrm>
              <a:off x="1033461" y="7690749"/>
              <a:ext cx="16416529" cy="1425918"/>
            </a:xfrm>
            <a:prstGeom prst="leftRightArrow">
              <a:avLst>
                <a:gd name="adj1" fmla="val 99889"/>
                <a:gd name="adj2" fmla="val 50000"/>
              </a:avLst>
            </a:prstGeom>
            <a:solidFill>
              <a:srgbClr val="7EB34B"/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684701" y="7651175"/>
              <a:ext cx="1658217" cy="1494187"/>
            </a:xfrm>
            <a:prstGeom prst="ellipse">
              <a:avLst/>
            </a:prstGeom>
            <a:solidFill>
              <a:srgbClr val="7EB34B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3" name="object 24"/>
          <p:cNvSpPr txBox="1"/>
          <p:nvPr/>
        </p:nvSpPr>
        <p:spPr>
          <a:xfrm>
            <a:off x="3955930" y="3733800"/>
            <a:ext cx="11149489" cy="58734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Печать логотипа и рекламного текста на чеке 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641600" y="5092405"/>
            <a:ext cx="13030200" cy="1197933"/>
            <a:chOff x="684701" y="7651175"/>
            <a:chExt cx="16765289" cy="1494187"/>
          </a:xfrm>
          <a:solidFill>
            <a:srgbClr val="3891DE"/>
          </a:solidFill>
        </p:grpSpPr>
        <p:sp>
          <p:nvSpPr>
            <p:cNvPr id="25" name="Двойная стрелка влево/вправо 24"/>
            <p:cNvSpPr/>
            <p:nvPr/>
          </p:nvSpPr>
          <p:spPr>
            <a:xfrm>
              <a:off x="1033461" y="7690749"/>
              <a:ext cx="16416529" cy="1425918"/>
            </a:xfrm>
            <a:prstGeom prst="leftRightArrow">
              <a:avLst>
                <a:gd name="adj1" fmla="val 99889"/>
                <a:gd name="adj2" fmla="val 50000"/>
              </a:avLst>
            </a:prstGeom>
            <a:grpFill/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684701" y="7651175"/>
              <a:ext cx="1658217" cy="1494187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641600" y="6748859"/>
            <a:ext cx="13030200" cy="1197933"/>
            <a:chOff x="684701" y="7651175"/>
            <a:chExt cx="16765289" cy="1494187"/>
          </a:xfrm>
          <a:solidFill>
            <a:srgbClr val="445369"/>
          </a:solidFill>
        </p:grpSpPr>
        <p:sp>
          <p:nvSpPr>
            <p:cNvPr id="28" name="Двойная стрелка влево/вправо 27"/>
            <p:cNvSpPr/>
            <p:nvPr/>
          </p:nvSpPr>
          <p:spPr>
            <a:xfrm>
              <a:off x="1033461" y="7690749"/>
              <a:ext cx="16416529" cy="1425918"/>
            </a:xfrm>
            <a:prstGeom prst="leftRightArrow">
              <a:avLst>
                <a:gd name="adj1" fmla="val 99889"/>
                <a:gd name="adj2" fmla="val 50000"/>
              </a:avLst>
            </a:prstGeom>
            <a:grpFill/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84701" y="7651175"/>
              <a:ext cx="1658217" cy="1494187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667000" y="11603667"/>
            <a:ext cx="13030200" cy="1197933"/>
            <a:chOff x="684701" y="7651175"/>
            <a:chExt cx="16765289" cy="1494187"/>
          </a:xfrm>
          <a:solidFill>
            <a:srgbClr val="808A99"/>
          </a:solidFill>
        </p:grpSpPr>
        <p:sp>
          <p:nvSpPr>
            <p:cNvPr id="31" name="Двойная стрелка влево/вправо 30"/>
            <p:cNvSpPr/>
            <p:nvPr/>
          </p:nvSpPr>
          <p:spPr>
            <a:xfrm>
              <a:off x="1033461" y="7690749"/>
              <a:ext cx="16416529" cy="1425918"/>
            </a:xfrm>
            <a:prstGeom prst="leftRightArrow">
              <a:avLst>
                <a:gd name="adj1" fmla="val 99889"/>
                <a:gd name="adj2" fmla="val 50000"/>
              </a:avLst>
            </a:prstGeom>
            <a:grpFill/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84701" y="7651175"/>
              <a:ext cx="1658217" cy="1494187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955930" y="5334000"/>
            <a:ext cx="9829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за работой нескольких касс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7213" y="7035225"/>
            <a:ext cx="11148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Отправка электронного чека на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930" y="8684731"/>
            <a:ext cx="9829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автономной работы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2641600" y="10047061"/>
            <a:ext cx="13030200" cy="1197933"/>
            <a:chOff x="684701" y="7651175"/>
            <a:chExt cx="16765289" cy="1494187"/>
          </a:xfrm>
          <a:solidFill>
            <a:srgbClr val="EB213C"/>
          </a:solidFill>
        </p:grpSpPr>
        <p:sp>
          <p:nvSpPr>
            <p:cNvPr id="34" name="Двойная стрелка влево/вправо 33"/>
            <p:cNvSpPr/>
            <p:nvPr/>
          </p:nvSpPr>
          <p:spPr>
            <a:xfrm>
              <a:off x="1033461" y="7690749"/>
              <a:ext cx="16416529" cy="1425918"/>
            </a:xfrm>
            <a:prstGeom prst="leftRightArrow">
              <a:avLst>
                <a:gd name="adj1" fmla="val 99889"/>
                <a:gd name="adj2" fmla="val 50000"/>
              </a:avLst>
            </a:prstGeom>
            <a:grpFill/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84701" y="7651175"/>
              <a:ext cx="1658217" cy="1494187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373174" y="10381038"/>
            <a:ext cx="10732245" cy="647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ru-RU" alt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 отказоустойчивость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98574" y="11961269"/>
            <a:ext cx="1047871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ru-RU" altLang="ru-RU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Фискализация</a:t>
            </a:r>
            <a:r>
              <a:rPr lang="ru-RU" alt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распечатка чека за 2 секунд</a:t>
            </a:r>
            <a:endParaRPr lang="en-US" alt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8D3BE43F-2561-C441-9D1E-7060842462EF}"/>
              </a:ext>
            </a:extLst>
          </p:cNvPr>
          <p:cNvSpPr txBox="1"/>
          <p:nvPr/>
        </p:nvSpPr>
        <p:spPr>
          <a:xfrm>
            <a:off x="17490186" y="828497"/>
            <a:ext cx="193675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solidFill>
                  <a:srgbClr val="FFFFFF"/>
                </a:solidFill>
                <a:latin typeface="Calibri Light"/>
                <a:cs typeface="Calibri Light"/>
              </a:rPr>
              <a:t>8</a:t>
            </a:r>
            <a:endParaRPr sz="26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1960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3200400" y="990600"/>
            <a:ext cx="130302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600" b="1" spc="-10" dirty="0">
                <a:solidFill>
                  <a:srgbClr val="445369"/>
                </a:solidFill>
                <a:latin typeface="Arial"/>
                <a:cs typeface="Arial"/>
              </a:rPr>
              <a:t>ПРЕИМУЩЕСТВА </a:t>
            </a:r>
            <a:r>
              <a:rPr lang="en-US" sz="6600" b="1" spc="-10" dirty="0">
                <a:solidFill>
                  <a:srgbClr val="445369"/>
                </a:solidFill>
                <a:latin typeface="Arial"/>
                <a:cs typeface="Arial"/>
              </a:rPr>
              <a:t>WEBKASSA</a:t>
            </a:r>
            <a:endParaRPr sz="6600" dirty="0">
              <a:latin typeface="Arial"/>
              <a:cs typeface="Arial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8244460" y="2369202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7EB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8593455" y="236920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3891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8951595" y="2369202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475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9300591" y="236920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F09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9648064" y="2369202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EB2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/>
          <p:nvPr/>
        </p:nvSpPr>
        <p:spPr>
          <a:xfrm>
            <a:off x="9994012" y="236920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583876" y="3124200"/>
            <a:ext cx="8255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Возможность интеграции с системами: 1С;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Фронтол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; Мастер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Пос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Paloma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и пр.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29200" y="7936671"/>
            <a:ext cx="875582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ru-RU" altLang="ru-RU" sz="3200" dirty="0">
                <a:latin typeface="Arial" pitchFamily="34" charset="0"/>
                <a:cs typeface="Arial" pitchFamily="34" charset="0"/>
              </a:rPr>
              <a:t>К печати чеков подойдет любой струйный, лазерный либо </a:t>
            </a:r>
            <a:r>
              <a:rPr lang="ru-RU" altLang="ru-RU" sz="3200" dirty="0" err="1">
                <a:latin typeface="Arial" pitchFamily="34" charset="0"/>
                <a:cs typeface="Arial" pitchFamily="34" charset="0"/>
              </a:rPr>
              <a:t>термо</a:t>
            </a:r>
            <a:r>
              <a:rPr lang="ru-RU" altLang="ru-RU" sz="3200" dirty="0">
                <a:latin typeface="Arial" pitchFamily="34" charset="0"/>
                <a:cs typeface="Arial" pitchFamily="34" charset="0"/>
              </a:rPr>
              <a:t> принтер</a:t>
            </a:r>
            <a:endParaRPr lang="en-US" alt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Картинки по запросу фронтол 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42" y="4851400"/>
            <a:ext cx="277090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1с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434" y="4851400"/>
            <a:ext cx="3622261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masterpo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958" y="4824292"/>
            <a:ext cx="2813211" cy="210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paloma 365 логоти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492674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rman Utegenov\Downloads\icons8-печать-1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49" y="9567545"/>
            <a:ext cx="2218055" cy="221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Arman Utegenov\Downloads\icons8-многофункциональный-принтер-1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03" y="9194328"/>
            <a:ext cx="2772569" cy="277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Arman Utegenov\Downloads\icons8-открывание-дверцы-принтера-1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645" y="9567544"/>
            <a:ext cx="2218055" cy="221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="" xmlns:a16="http://schemas.microsoft.com/office/drawing/2014/main" id="{77CE543B-2BC6-DF43-8768-CC26C133B329}"/>
              </a:ext>
            </a:extLst>
          </p:cNvPr>
          <p:cNvSpPr txBox="1"/>
          <p:nvPr/>
        </p:nvSpPr>
        <p:spPr>
          <a:xfrm>
            <a:off x="17490186" y="828497"/>
            <a:ext cx="19367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solidFill>
                  <a:srgbClr val="FFFFFF"/>
                </a:solidFill>
                <a:latin typeface="Calibri Light"/>
                <a:cs typeface="Calibri Light"/>
              </a:rPr>
              <a:t>9</a:t>
            </a:r>
            <a:endParaRPr sz="26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5548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85800"/>
            <a:ext cx="18287999" cy="11518523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533401" y="8763000"/>
            <a:ext cx="4451413" cy="3221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Для тех кто еще не решился с выбором кассового аппарата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572001" y="5478357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lang="ru-RU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817260" y="8763000"/>
            <a:ext cx="4509758" cy="32183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Для тех чья деятельность является сезонной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3182601" y="8763000"/>
            <a:ext cx="4481383" cy="3221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Для тех кому требуется надежный, удобный много-функциональный инструмент по адекватной цене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7084</TotalTime>
  <Words>589</Words>
  <Application>Microsoft Office PowerPoint</Application>
  <PresentationFormat>Произвольный</PresentationFormat>
  <Paragraphs>141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WEBKASSA УМНОЕ РЕШЕНИЕ ДЛЯ ВАШЕГО БИЗНЕСА</vt:lpstr>
      <vt:lpstr>Почему это важно</vt:lpstr>
      <vt:lpstr>Сложности использования «железных» ККМ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БАЗА КЛИЕНТОВ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Manny</dc:creator>
  <cp:lastModifiedBy>Толеушова Айгуль Адиловна</cp:lastModifiedBy>
  <cp:revision>114</cp:revision>
  <cp:lastPrinted>2018-12-07T10:57:12Z</cp:lastPrinted>
  <dcterms:created xsi:type="dcterms:W3CDTF">2017-11-13T06:44:44Z</dcterms:created>
  <dcterms:modified xsi:type="dcterms:W3CDTF">2019-08-13T03:02:58Z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2017-11-13T00:00:00Z</vt:filetime>
  </property>
</Properties>
</file>