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809" r:id="rId1"/>
    <p:sldMasterId id="2147483921" r:id="rId2"/>
  </p:sldMasterIdLst>
  <p:notesMasterIdLst>
    <p:notesMasterId r:id="rId17"/>
  </p:notesMasterIdLst>
  <p:handoutMasterIdLst>
    <p:handoutMasterId r:id="rId18"/>
  </p:handoutMasterIdLst>
  <p:sldIdLst>
    <p:sldId id="614" r:id="rId3"/>
    <p:sldId id="819" r:id="rId4"/>
    <p:sldId id="721" r:id="rId5"/>
    <p:sldId id="806" r:id="rId6"/>
    <p:sldId id="824" r:id="rId7"/>
    <p:sldId id="825" r:id="rId8"/>
    <p:sldId id="820" r:id="rId9"/>
    <p:sldId id="808" r:id="rId10"/>
    <p:sldId id="804" r:id="rId11"/>
    <p:sldId id="803" r:id="rId12"/>
    <p:sldId id="823" r:id="rId13"/>
    <p:sldId id="821" r:id="rId14"/>
    <p:sldId id="818" r:id="rId15"/>
    <p:sldId id="809" r:id="rId16"/>
  </p:sldIdLst>
  <p:sldSz cx="9906000" cy="6858000" type="A4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702">
          <p15:clr>
            <a:srgbClr val="A4A3A4"/>
          </p15:clr>
        </p15:guide>
        <p15:guide id="2" pos="368">
          <p15:clr>
            <a:srgbClr val="A4A3A4"/>
          </p15:clr>
        </p15:guide>
        <p15:guide id="3" pos="39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10" userDrawn="1">
          <p15:clr>
            <a:srgbClr val="A4A3A4"/>
          </p15:clr>
        </p15:guide>
        <p15:guide id="2" pos="2142" userDrawn="1">
          <p15:clr>
            <a:srgbClr val="A4A3A4"/>
          </p15:clr>
        </p15:guide>
        <p15:guide id="3" orient="horz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42"/>
    <a:srgbClr val="003366"/>
    <a:srgbClr val="006600"/>
    <a:srgbClr val="336699"/>
    <a:srgbClr val="1E7457"/>
    <a:srgbClr val="FF9966"/>
    <a:srgbClr val="0000FF"/>
    <a:srgbClr val="FF6600"/>
    <a:srgbClr val="C0D5EA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99" autoAdjust="0"/>
    <p:restoredTop sz="89643" autoAdjust="0"/>
  </p:normalViewPr>
  <p:slideViewPr>
    <p:cSldViewPr>
      <p:cViewPr>
        <p:scale>
          <a:sx n="83" d="100"/>
          <a:sy n="83" d="100"/>
        </p:scale>
        <p:origin x="-852" y="352"/>
      </p:cViewPr>
      <p:guideLst>
        <p:guide orient="horz" pos="3702"/>
        <p:guide pos="368"/>
        <p:guide pos="398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1938" y="-114"/>
      </p:cViewPr>
      <p:guideLst>
        <p:guide orient="horz" pos="3110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E4E06E-184D-4E68-9B55-5E41A45CD3C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5FCF439-9E3E-489D-A505-716C105DD412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9242"/>
          </a:solidFill>
        </a:ln>
      </dgm:spPr>
      <dgm:t>
        <a:bodyPr/>
        <a:lstStyle/>
        <a:p>
          <a:r>
            <a:rPr lang="ru-RU" dirty="0" smtClean="0">
              <a:latin typeface="Arial Black" pitchFamily="34" charset="0"/>
            </a:rPr>
            <a:t>Уменьшатся налоговые споры</a:t>
          </a:r>
          <a:endParaRPr lang="ru-RU" dirty="0"/>
        </a:p>
      </dgm:t>
    </dgm:pt>
    <dgm:pt modelId="{25EF3E47-3F45-4706-88B7-789F17297232}" type="parTrans" cxnId="{AB08089C-980B-4D2F-B04F-5EB85A32C78D}">
      <dgm:prSet/>
      <dgm:spPr/>
      <dgm:t>
        <a:bodyPr/>
        <a:lstStyle/>
        <a:p>
          <a:endParaRPr lang="ru-RU"/>
        </a:p>
      </dgm:t>
    </dgm:pt>
    <dgm:pt modelId="{00A9AB15-A0E9-4E39-8F81-B71CA3366767}" type="sibTrans" cxnId="{AB08089C-980B-4D2F-B04F-5EB85A32C78D}">
      <dgm:prSet/>
      <dgm:spPr>
        <a:ln>
          <a:solidFill>
            <a:srgbClr val="009242"/>
          </a:solidFill>
        </a:ln>
      </dgm:spPr>
      <dgm:t>
        <a:bodyPr/>
        <a:lstStyle/>
        <a:p>
          <a:endParaRPr lang="ru-RU"/>
        </a:p>
      </dgm:t>
    </dgm:pt>
    <dgm:pt modelId="{7F334FA9-4511-412F-AEE6-54921F37FA01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9242"/>
          </a:solidFill>
        </a:ln>
      </dgm:spPr>
      <dgm:t>
        <a:bodyPr/>
        <a:lstStyle/>
        <a:p>
          <a:r>
            <a:rPr lang="ru-RU" dirty="0" smtClean="0">
              <a:latin typeface="Arial Black" pitchFamily="34" charset="0"/>
            </a:rPr>
            <a:t>Снизится число проверок</a:t>
          </a:r>
          <a:endParaRPr lang="ru-RU" dirty="0"/>
        </a:p>
      </dgm:t>
    </dgm:pt>
    <dgm:pt modelId="{D7EE0930-3347-45ED-907B-916FE5DE5104}" type="parTrans" cxnId="{E676E71F-0CAC-4309-9A95-A7E531D5AFB8}">
      <dgm:prSet/>
      <dgm:spPr/>
      <dgm:t>
        <a:bodyPr/>
        <a:lstStyle/>
        <a:p>
          <a:endParaRPr lang="ru-RU"/>
        </a:p>
      </dgm:t>
    </dgm:pt>
    <dgm:pt modelId="{570EE3FB-AFC5-4740-B1DA-72FF6BBA0FC5}" type="sibTrans" cxnId="{E676E71F-0CAC-4309-9A95-A7E531D5AFB8}">
      <dgm:prSet/>
      <dgm:spPr/>
      <dgm:t>
        <a:bodyPr/>
        <a:lstStyle/>
        <a:p>
          <a:endParaRPr lang="ru-RU"/>
        </a:p>
      </dgm:t>
    </dgm:pt>
    <dgm:pt modelId="{052669AA-3DE1-45FD-88CC-8677249A597D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9242"/>
          </a:solidFill>
        </a:ln>
      </dgm:spPr>
      <dgm:t>
        <a:bodyPr/>
        <a:lstStyle/>
        <a:p>
          <a:r>
            <a:rPr lang="ru-RU" dirty="0" smtClean="0">
              <a:latin typeface="Arial Black" pitchFamily="34" charset="0"/>
            </a:rPr>
            <a:t>Администрирование упростится</a:t>
          </a:r>
          <a:endParaRPr lang="ru-RU" dirty="0"/>
        </a:p>
      </dgm:t>
    </dgm:pt>
    <dgm:pt modelId="{D6717D2A-ACA8-4578-ABC5-6307833D106B}" type="parTrans" cxnId="{BDF074BC-61F8-495D-8604-E1EB7ADD61F5}">
      <dgm:prSet/>
      <dgm:spPr/>
      <dgm:t>
        <a:bodyPr/>
        <a:lstStyle/>
        <a:p>
          <a:endParaRPr lang="ru-RU"/>
        </a:p>
      </dgm:t>
    </dgm:pt>
    <dgm:pt modelId="{A2450D52-2797-4EA4-A9E3-498FEC0898C7}" type="sibTrans" cxnId="{BDF074BC-61F8-495D-8604-E1EB7ADD61F5}">
      <dgm:prSet/>
      <dgm:spPr/>
      <dgm:t>
        <a:bodyPr/>
        <a:lstStyle/>
        <a:p>
          <a:endParaRPr lang="ru-RU"/>
        </a:p>
      </dgm:t>
    </dgm:pt>
    <dgm:pt modelId="{1AE5FBF9-4D52-44CC-BC95-1F1E6AFD242F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9242"/>
          </a:solidFill>
        </a:ln>
      </dgm:spPr>
      <dgm:t>
        <a:bodyPr/>
        <a:lstStyle/>
        <a:p>
          <a:r>
            <a:rPr lang="ru-RU" dirty="0" smtClean="0">
              <a:latin typeface="Arial Black" pitchFamily="34" charset="0"/>
            </a:rPr>
            <a:t>Переработка сырья получит стимулы</a:t>
          </a:r>
          <a:endParaRPr lang="ru-RU" dirty="0"/>
        </a:p>
      </dgm:t>
    </dgm:pt>
    <dgm:pt modelId="{4A464F7E-8729-40C1-8EF0-D56CB514748A}" type="parTrans" cxnId="{D5997FB4-72AC-45F5-947D-B694260B4D38}">
      <dgm:prSet/>
      <dgm:spPr/>
      <dgm:t>
        <a:bodyPr/>
        <a:lstStyle/>
        <a:p>
          <a:endParaRPr lang="ru-RU"/>
        </a:p>
      </dgm:t>
    </dgm:pt>
    <dgm:pt modelId="{C8550E3A-A24C-4578-A370-DFB6BEDCE54A}" type="sibTrans" cxnId="{D5997FB4-72AC-45F5-947D-B694260B4D38}">
      <dgm:prSet/>
      <dgm:spPr/>
      <dgm:t>
        <a:bodyPr/>
        <a:lstStyle/>
        <a:p>
          <a:endParaRPr lang="ru-RU"/>
        </a:p>
      </dgm:t>
    </dgm:pt>
    <dgm:pt modelId="{BE85C01B-E372-4C7D-9E02-394B8B4F2E03}">
      <dgm:prSet/>
      <dgm:spPr/>
      <dgm:t>
        <a:bodyPr/>
        <a:lstStyle/>
        <a:p>
          <a:endParaRPr lang="ru-RU"/>
        </a:p>
      </dgm:t>
    </dgm:pt>
    <dgm:pt modelId="{2786617E-DA8E-42EE-A93E-7C7D41D7873E}" type="parTrans" cxnId="{122FD75F-7871-4A52-9F5A-EE6FC9421337}">
      <dgm:prSet/>
      <dgm:spPr/>
      <dgm:t>
        <a:bodyPr/>
        <a:lstStyle/>
        <a:p>
          <a:endParaRPr lang="ru-RU"/>
        </a:p>
      </dgm:t>
    </dgm:pt>
    <dgm:pt modelId="{C1C8B049-3AEB-4D7D-94BA-DE3713E64A57}" type="sibTrans" cxnId="{122FD75F-7871-4A52-9F5A-EE6FC9421337}">
      <dgm:prSet/>
      <dgm:spPr/>
      <dgm:t>
        <a:bodyPr/>
        <a:lstStyle/>
        <a:p>
          <a:endParaRPr lang="ru-RU"/>
        </a:p>
      </dgm:t>
    </dgm:pt>
    <dgm:pt modelId="{D345922B-323A-4FD8-98E3-B89C5E11B740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9242"/>
          </a:solidFill>
        </a:ln>
      </dgm:spPr>
      <dgm:t>
        <a:bodyPr/>
        <a:lstStyle/>
        <a:p>
          <a:r>
            <a:rPr lang="ru-RU" dirty="0" smtClean="0">
              <a:latin typeface="Arial Black" pitchFamily="34" charset="0"/>
            </a:rPr>
            <a:t>Предсказуемость налоговых изменений</a:t>
          </a:r>
          <a:endParaRPr lang="ru-RU" dirty="0"/>
        </a:p>
      </dgm:t>
    </dgm:pt>
    <dgm:pt modelId="{664D42C1-FAF7-4625-8B1B-BAC6266901D5}" type="parTrans" cxnId="{BCD85F92-FBA2-452B-B5A7-2B105504A5FB}">
      <dgm:prSet/>
      <dgm:spPr/>
      <dgm:t>
        <a:bodyPr/>
        <a:lstStyle/>
        <a:p>
          <a:endParaRPr lang="ru-RU"/>
        </a:p>
      </dgm:t>
    </dgm:pt>
    <dgm:pt modelId="{A34B17AF-1A48-4FF0-A057-5AB9A6D7011B}" type="sibTrans" cxnId="{BCD85F92-FBA2-452B-B5A7-2B105504A5FB}">
      <dgm:prSet/>
      <dgm:spPr/>
      <dgm:t>
        <a:bodyPr/>
        <a:lstStyle/>
        <a:p>
          <a:endParaRPr lang="ru-RU"/>
        </a:p>
      </dgm:t>
    </dgm:pt>
    <dgm:pt modelId="{E0E656E4-0D86-4EC9-BC84-C5F8AF225153}">
      <dgm:prSet/>
      <dgm:spPr/>
      <dgm:t>
        <a:bodyPr/>
        <a:lstStyle/>
        <a:p>
          <a:endParaRPr lang="ru-RU"/>
        </a:p>
      </dgm:t>
    </dgm:pt>
    <dgm:pt modelId="{3F73CBB9-1A85-4FAB-BE93-6980F5A8221D}" type="parTrans" cxnId="{E3A0ADAA-33C2-4DF6-B7C5-486B7444D94A}">
      <dgm:prSet/>
      <dgm:spPr/>
      <dgm:t>
        <a:bodyPr/>
        <a:lstStyle/>
        <a:p>
          <a:endParaRPr lang="ru-RU"/>
        </a:p>
      </dgm:t>
    </dgm:pt>
    <dgm:pt modelId="{A28F725F-925D-4768-908D-92C6D42D1AB0}" type="sibTrans" cxnId="{E3A0ADAA-33C2-4DF6-B7C5-486B7444D94A}">
      <dgm:prSet/>
      <dgm:spPr/>
      <dgm:t>
        <a:bodyPr/>
        <a:lstStyle/>
        <a:p>
          <a:endParaRPr lang="ru-RU"/>
        </a:p>
      </dgm:t>
    </dgm:pt>
    <dgm:pt modelId="{47B0FF88-2165-48DB-90BB-AD136EC868F4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9242"/>
          </a:solidFill>
        </a:ln>
      </dgm:spPr>
      <dgm:t>
        <a:bodyPr/>
        <a:lstStyle/>
        <a:p>
          <a:r>
            <a:rPr lang="ru-RU" dirty="0" smtClean="0">
              <a:latin typeface="Arial Black" pitchFamily="34" charset="0"/>
            </a:rPr>
            <a:t>Удобные режимы для АПК и МСБ</a:t>
          </a:r>
          <a:endParaRPr lang="ru-RU" dirty="0">
            <a:latin typeface="Arial Black" pitchFamily="34" charset="0"/>
          </a:endParaRPr>
        </a:p>
      </dgm:t>
    </dgm:pt>
    <dgm:pt modelId="{689BE7AF-F3C1-4684-A745-CE92D27871AE}" type="parTrans" cxnId="{E1C43AE8-939D-4838-8004-9841B76743CB}">
      <dgm:prSet/>
      <dgm:spPr/>
      <dgm:t>
        <a:bodyPr/>
        <a:lstStyle/>
        <a:p>
          <a:endParaRPr lang="ru-RU"/>
        </a:p>
      </dgm:t>
    </dgm:pt>
    <dgm:pt modelId="{445D4EF7-EAC6-40AD-BDC4-37AC92130FE2}" type="sibTrans" cxnId="{E1C43AE8-939D-4838-8004-9841B76743CB}">
      <dgm:prSet/>
      <dgm:spPr/>
      <dgm:t>
        <a:bodyPr/>
        <a:lstStyle/>
        <a:p>
          <a:endParaRPr lang="ru-RU"/>
        </a:p>
      </dgm:t>
    </dgm:pt>
    <dgm:pt modelId="{BB872DC9-46FB-4EAA-947A-C8867A584F24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9242"/>
          </a:solidFill>
        </a:ln>
      </dgm:spPr>
      <dgm:t>
        <a:bodyPr/>
        <a:lstStyle/>
        <a:p>
          <a:r>
            <a:rPr lang="ru-RU" dirty="0" smtClean="0">
              <a:latin typeface="Arial Black" pitchFamily="34" charset="0"/>
            </a:rPr>
            <a:t>Поддержка кредитования</a:t>
          </a:r>
          <a:endParaRPr lang="ru-RU" dirty="0">
            <a:latin typeface="Arial Black" pitchFamily="34" charset="0"/>
          </a:endParaRPr>
        </a:p>
      </dgm:t>
    </dgm:pt>
    <dgm:pt modelId="{5149A110-55DE-4277-8DF3-AED8B7FB9517}" type="parTrans" cxnId="{58F44E9B-3FF6-49E6-BA25-4165F8017AB3}">
      <dgm:prSet/>
      <dgm:spPr/>
      <dgm:t>
        <a:bodyPr/>
        <a:lstStyle/>
        <a:p>
          <a:endParaRPr lang="ru-RU"/>
        </a:p>
      </dgm:t>
    </dgm:pt>
    <dgm:pt modelId="{2959D50D-E6CA-43D0-8977-8BC43A0C2D08}" type="sibTrans" cxnId="{58F44E9B-3FF6-49E6-BA25-4165F8017AB3}">
      <dgm:prSet/>
      <dgm:spPr/>
      <dgm:t>
        <a:bodyPr/>
        <a:lstStyle/>
        <a:p>
          <a:endParaRPr lang="ru-RU"/>
        </a:p>
      </dgm:t>
    </dgm:pt>
    <dgm:pt modelId="{B666805E-2BD1-41C2-92B7-0A97C34B9F22}">
      <dgm:prSet/>
      <dgm:spPr/>
      <dgm:t>
        <a:bodyPr/>
        <a:lstStyle/>
        <a:p>
          <a:endParaRPr lang="ru-RU"/>
        </a:p>
      </dgm:t>
    </dgm:pt>
    <dgm:pt modelId="{A6444944-B7FF-48C4-BFF7-8EB83298FC67}" type="parTrans" cxnId="{13CB14C4-A1A8-402C-AEF4-B54D2C1D914E}">
      <dgm:prSet/>
      <dgm:spPr/>
      <dgm:t>
        <a:bodyPr/>
        <a:lstStyle/>
        <a:p>
          <a:endParaRPr lang="ru-RU"/>
        </a:p>
      </dgm:t>
    </dgm:pt>
    <dgm:pt modelId="{E21B1C2C-FC6E-4A5A-92A2-8CF0D89D1281}" type="sibTrans" cxnId="{13CB14C4-A1A8-402C-AEF4-B54D2C1D914E}">
      <dgm:prSet/>
      <dgm:spPr/>
      <dgm:t>
        <a:bodyPr/>
        <a:lstStyle/>
        <a:p>
          <a:endParaRPr lang="ru-RU"/>
        </a:p>
      </dgm:t>
    </dgm:pt>
    <dgm:pt modelId="{A0576BF1-F0AE-4A6B-8A6A-5DC6B7DE8842}" type="pres">
      <dgm:prSet presAssocID="{D0E4E06E-184D-4E68-9B55-5E41A45CD3C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1F4EAD65-E5C6-489A-B09E-C2580F785698}" type="pres">
      <dgm:prSet presAssocID="{D0E4E06E-184D-4E68-9B55-5E41A45CD3CF}" presName="Name1" presStyleCnt="0"/>
      <dgm:spPr/>
    </dgm:pt>
    <dgm:pt modelId="{7704567E-4178-4CD8-91E0-CF83C863C199}" type="pres">
      <dgm:prSet presAssocID="{D0E4E06E-184D-4E68-9B55-5E41A45CD3CF}" presName="cycle" presStyleCnt="0"/>
      <dgm:spPr/>
    </dgm:pt>
    <dgm:pt modelId="{DEDCF8ED-0D86-4E64-908A-E7239640D070}" type="pres">
      <dgm:prSet presAssocID="{D0E4E06E-184D-4E68-9B55-5E41A45CD3CF}" presName="srcNode" presStyleLbl="node1" presStyleIdx="0" presStyleCnt="7"/>
      <dgm:spPr/>
    </dgm:pt>
    <dgm:pt modelId="{AEC2DD4C-24D2-41B4-BAB1-946DF67EBD00}" type="pres">
      <dgm:prSet presAssocID="{D0E4E06E-184D-4E68-9B55-5E41A45CD3CF}" presName="conn" presStyleLbl="parChTrans1D2" presStyleIdx="0" presStyleCnt="1"/>
      <dgm:spPr/>
      <dgm:t>
        <a:bodyPr/>
        <a:lstStyle/>
        <a:p>
          <a:endParaRPr lang="ru-RU"/>
        </a:p>
      </dgm:t>
    </dgm:pt>
    <dgm:pt modelId="{99E291F2-1E2C-4192-98C7-AC12A4134FF6}" type="pres">
      <dgm:prSet presAssocID="{D0E4E06E-184D-4E68-9B55-5E41A45CD3CF}" presName="extraNode" presStyleLbl="node1" presStyleIdx="0" presStyleCnt="7"/>
      <dgm:spPr/>
    </dgm:pt>
    <dgm:pt modelId="{837BB207-C656-492F-ABC1-D56C103542FE}" type="pres">
      <dgm:prSet presAssocID="{D0E4E06E-184D-4E68-9B55-5E41A45CD3CF}" presName="dstNode" presStyleLbl="node1" presStyleIdx="0" presStyleCnt="7"/>
      <dgm:spPr/>
    </dgm:pt>
    <dgm:pt modelId="{75FFA714-9195-479A-A57D-D9B745DAC856}" type="pres">
      <dgm:prSet presAssocID="{F5FCF439-9E3E-489D-A505-716C105DD412}" presName="text_1" presStyleLbl="node1" presStyleIdx="0" presStyleCnt="7" custScaleX="990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B6811E-249A-4C8A-A530-6380F56CF827}" type="pres">
      <dgm:prSet presAssocID="{F5FCF439-9E3E-489D-A505-716C105DD412}" presName="accent_1" presStyleCnt="0"/>
      <dgm:spPr/>
    </dgm:pt>
    <dgm:pt modelId="{D4322DAC-E6E5-4E46-AC4C-9F8597CE8002}" type="pres">
      <dgm:prSet presAssocID="{F5FCF439-9E3E-489D-A505-716C105DD412}" presName="accentRepeatNode" presStyleLbl="solidFgAcc1" presStyleIdx="0" presStyleCnt="7"/>
      <dgm:spPr>
        <a:ln>
          <a:solidFill>
            <a:srgbClr val="009242"/>
          </a:solidFill>
        </a:ln>
      </dgm:spPr>
    </dgm:pt>
    <dgm:pt modelId="{105109CF-965D-4F9F-B536-32505CD1ECC9}" type="pres">
      <dgm:prSet presAssocID="{7F334FA9-4511-412F-AEE6-54921F37FA01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E50BEC-D7DD-4A26-B2C6-14EA916535C5}" type="pres">
      <dgm:prSet presAssocID="{7F334FA9-4511-412F-AEE6-54921F37FA01}" presName="accent_2" presStyleCnt="0"/>
      <dgm:spPr/>
    </dgm:pt>
    <dgm:pt modelId="{14BADE6F-9145-462E-B936-0AB572ACC2B0}" type="pres">
      <dgm:prSet presAssocID="{7F334FA9-4511-412F-AEE6-54921F37FA01}" presName="accentRepeatNode" presStyleLbl="solidFgAcc1" presStyleIdx="1" presStyleCnt="7"/>
      <dgm:spPr>
        <a:ln>
          <a:solidFill>
            <a:srgbClr val="009242"/>
          </a:solidFill>
        </a:ln>
      </dgm:spPr>
    </dgm:pt>
    <dgm:pt modelId="{BF2A468C-05B8-4D3E-89FC-AB9EEB178E3E}" type="pres">
      <dgm:prSet presAssocID="{052669AA-3DE1-45FD-88CC-8677249A597D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9DE37A-8A92-4C2C-941F-717614075934}" type="pres">
      <dgm:prSet presAssocID="{052669AA-3DE1-45FD-88CC-8677249A597D}" presName="accent_3" presStyleCnt="0"/>
      <dgm:spPr/>
    </dgm:pt>
    <dgm:pt modelId="{067EC4A0-2FD7-410C-8C91-B5CE4267C73C}" type="pres">
      <dgm:prSet presAssocID="{052669AA-3DE1-45FD-88CC-8677249A597D}" presName="accentRepeatNode" presStyleLbl="solidFgAcc1" presStyleIdx="2" presStyleCnt="7"/>
      <dgm:spPr>
        <a:ln>
          <a:solidFill>
            <a:srgbClr val="009242"/>
          </a:solidFill>
        </a:ln>
      </dgm:spPr>
    </dgm:pt>
    <dgm:pt modelId="{E0A3621B-0A2A-47D6-87FB-F5E25C9FC7CD}" type="pres">
      <dgm:prSet presAssocID="{1AE5FBF9-4D52-44CC-BC95-1F1E6AFD242F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4C3B1D-82AC-4EBB-9D6B-F3FC9C482105}" type="pres">
      <dgm:prSet presAssocID="{1AE5FBF9-4D52-44CC-BC95-1F1E6AFD242F}" presName="accent_4" presStyleCnt="0"/>
      <dgm:spPr/>
    </dgm:pt>
    <dgm:pt modelId="{0A85A320-A2AB-41E1-B790-B5441F365DF1}" type="pres">
      <dgm:prSet presAssocID="{1AE5FBF9-4D52-44CC-BC95-1F1E6AFD242F}" presName="accentRepeatNode" presStyleLbl="solidFgAcc1" presStyleIdx="3" presStyleCnt="7"/>
      <dgm:spPr>
        <a:ln>
          <a:solidFill>
            <a:srgbClr val="009242"/>
          </a:solidFill>
        </a:ln>
      </dgm:spPr>
    </dgm:pt>
    <dgm:pt modelId="{4870D924-A5E0-4380-A8B9-CDD7B1C666FE}" type="pres">
      <dgm:prSet presAssocID="{BB872DC9-46FB-4EAA-947A-C8867A584F24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79DDCE-02F6-46BA-9296-FA56ADB47F7E}" type="pres">
      <dgm:prSet presAssocID="{BB872DC9-46FB-4EAA-947A-C8867A584F24}" presName="accent_5" presStyleCnt="0"/>
      <dgm:spPr/>
    </dgm:pt>
    <dgm:pt modelId="{B8BDDB1A-9812-4113-A966-6420E3673BBD}" type="pres">
      <dgm:prSet presAssocID="{BB872DC9-46FB-4EAA-947A-C8867A584F24}" presName="accentRepeatNode" presStyleLbl="solidFgAcc1" presStyleIdx="4" presStyleCnt="7"/>
      <dgm:spPr>
        <a:ln>
          <a:solidFill>
            <a:srgbClr val="009242"/>
          </a:solidFill>
        </a:ln>
      </dgm:spPr>
    </dgm:pt>
    <dgm:pt modelId="{CEA3A7C2-6368-4A23-8437-19C23E085738}" type="pres">
      <dgm:prSet presAssocID="{47B0FF88-2165-48DB-90BB-AD136EC868F4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6DCF34-0392-4961-A96F-FE7DADBA4FB8}" type="pres">
      <dgm:prSet presAssocID="{47B0FF88-2165-48DB-90BB-AD136EC868F4}" presName="accent_6" presStyleCnt="0"/>
      <dgm:spPr/>
    </dgm:pt>
    <dgm:pt modelId="{B785DD0F-FFC6-4384-93B5-CA0ADFC4DC19}" type="pres">
      <dgm:prSet presAssocID="{47B0FF88-2165-48DB-90BB-AD136EC868F4}" presName="accentRepeatNode" presStyleLbl="solidFgAcc1" presStyleIdx="5" presStyleCnt="7"/>
      <dgm:spPr>
        <a:ln>
          <a:solidFill>
            <a:srgbClr val="009242"/>
          </a:solidFill>
        </a:ln>
      </dgm:spPr>
    </dgm:pt>
    <dgm:pt modelId="{0B9D4F33-0C97-4182-909F-0A08B1F8E929}" type="pres">
      <dgm:prSet presAssocID="{D345922B-323A-4FD8-98E3-B89C5E11B740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79F560-3F49-4785-B199-0559E7AD62C0}" type="pres">
      <dgm:prSet presAssocID="{D345922B-323A-4FD8-98E3-B89C5E11B740}" presName="accent_7" presStyleCnt="0"/>
      <dgm:spPr/>
    </dgm:pt>
    <dgm:pt modelId="{DFBB16C7-A7E9-456B-A595-B28A075A7008}" type="pres">
      <dgm:prSet presAssocID="{D345922B-323A-4FD8-98E3-B89C5E11B740}" presName="accentRepeatNode" presStyleLbl="solidFgAcc1" presStyleIdx="6" presStyleCnt="7"/>
      <dgm:spPr>
        <a:ln>
          <a:solidFill>
            <a:srgbClr val="009242"/>
          </a:solidFill>
        </a:ln>
      </dgm:spPr>
    </dgm:pt>
  </dgm:ptLst>
  <dgm:cxnLst>
    <dgm:cxn modelId="{43724C84-612B-40F8-B7AF-42576EA62772}" type="presOf" srcId="{F5FCF439-9E3E-489D-A505-716C105DD412}" destId="{75FFA714-9195-479A-A57D-D9B745DAC856}" srcOrd="0" destOrd="0" presId="urn:microsoft.com/office/officeart/2008/layout/VerticalCurvedList"/>
    <dgm:cxn modelId="{811692B3-DF9F-4EB6-B741-504858F0A270}" type="presOf" srcId="{D345922B-323A-4FD8-98E3-B89C5E11B740}" destId="{0B9D4F33-0C97-4182-909F-0A08B1F8E929}" srcOrd="0" destOrd="0" presId="urn:microsoft.com/office/officeart/2008/layout/VerticalCurvedList"/>
    <dgm:cxn modelId="{0B24D202-71F2-4CAB-9215-3330B3E1B1EA}" type="presOf" srcId="{BB872DC9-46FB-4EAA-947A-C8867A584F24}" destId="{4870D924-A5E0-4380-A8B9-CDD7B1C666FE}" srcOrd="0" destOrd="0" presId="urn:microsoft.com/office/officeart/2008/layout/VerticalCurvedList"/>
    <dgm:cxn modelId="{58F44E9B-3FF6-49E6-BA25-4165F8017AB3}" srcId="{D0E4E06E-184D-4E68-9B55-5E41A45CD3CF}" destId="{BB872DC9-46FB-4EAA-947A-C8867A584F24}" srcOrd="4" destOrd="0" parTransId="{5149A110-55DE-4277-8DF3-AED8B7FB9517}" sibTransId="{2959D50D-E6CA-43D0-8977-8BC43A0C2D08}"/>
    <dgm:cxn modelId="{AB08089C-980B-4D2F-B04F-5EB85A32C78D}" srcId="{D0E4E06E-184D-4E68-9B55-5E41A45CD3CF}" destId="{F5FCF439-9E3E-489D-A505-716C105DD412}" srcOrd="0" destOrd="0" parTransId="{25EF3E47-3F45-4706-88B7-789F17297232}" sibTransId="{00A9AB15-A0E9-4E39-8F81-B71CA3366767}"/>
    <dgm:cxn modelId="{B1D490F8-3190-4BD9-8393-4AF027F06F51}" type="presOf" srcId="{47B0FF88-2165-48DB-90BB-AD136EC868F4}" destId="{CEA3A7C2-6368-4A23-8437-19C23E085738}" srcOrd="0" destOrd="0" presId="urn:microsoft.com/office/officeart/2008/layout/VerticalCurvedList"/>
    <dgm:cxn modelId="{D186A3D6-3529-40BD-8497-04F97F5E0943}" type="presOf" srcId="{7F334FA9-4511-412F-AEE6-54921F37FA01}" destId="{105109CF-965D-4F9F-B536-32505CD1ECC9}" srcOrd="0" destOrd="0" presId="urn:microsoft.com/office/officeart/2008/layout/VerticalCurvedList"/>
    <dgm:cxn modelId="{D5997FB4-72AC-45F5-947D-B694260B4D38}" srcId="{D0E4E06E-184D-4E68-9B55-5E41A45CD3CF}" destId="{1AE5FBF9-4D52-44CC-BC95-1F1E6AFD242F}" srcOrd="3" destOrd="0" parTransId="{4A464F7E-8729-40C1-8EF0-D56CB514748A}" sibTransId="{C8550E3A-A24C-4578-A370-DFB6BEDCE54A}"/>
    <dgm:cxn modelId="{C7F5AA06-4004-4DC0-81D1-94723C07342F}" type="presOf" srcId="{00A9AB15-A0E9-4E39-8F81-B71CA3366767}" destId="{AEC2DD4C-24D2-41B4-BAB1-946DF67EBD00}" srcOrd="0" destOrd="0" presId="urn:microsoft.com/office/officeart/2008/layout/VerticalCurvedList"/>
    <dgm:cxn modelId="{E676E71F-0CAC-4309-9A95-A7E531D5AFB8}" srcId="{D0E4E06E-184D-4E68-9B55-5E41A45CD3CF}" destId="{7F334FA9-4511-412F-AEE6-54921F37FA01}" srcOrd="1" destOrd="0" parTransId="{D7EE0930-3347-45ED-907B-916FE5DE5104}" sibTransId="{570EE3FB-AFC5-4740-B1DA-72FF6BBA0FC5}"/>
    <dgm:cxn modelId="{BCD85F92-FBA2-452B-B5A7-2B105504A5FB}" srcId="{D0E4E06E-184D-4E68-9B55-5E41A45CD3CF}" destId="{D345922B-323A-4FD8-98E3-B89C5E11B740}" srcOrd="6" destOrd="0" parTransId="{664D42C1-FAF7-4625-8B1B-BAC6266901D5}" sibTransId="{A34B17AF-1A48-4FF0-A057-5AB9A6D7011B}"/>
    <dgm:cxn modelId="{BDF074BC-61F8-495D-8604-E1EB7ADD61F5}" srcId="{D0E4E06E-184D-4E68-9B55-5E41A45CD3CF}" destId="{052669AA-3DE1-45FD-88CC-8677249A597D}" srcOrd="2" destOrd="0" parTransId="{D6717D2A-ACA8-4578-ABC5-6307833D106B}" sibTransId="{A2450D52-2797-4EA4-A9E3-498FEC0898C7}"/>
    <dgm:cxn modelId="{122FD75F-7871-4A52-9F5A-EE6FC9421337}" srcId="{D0E4E06E-184D-4E68-9B55-5E41A45CD3CF}" destId="{BE85C01B-E372-4C7D-9E02-394B8B4F2E03}" srcOrd="8" destOrd="0" parTransId="{2786617E-DA8E-42EE-A93E-7C7D41D7873E}" sibTransId="{C1C8B049-3AEB-4D7D-94BA-DE3713E64A57}"/>
    <dgm:cxn modelId="{5A68873E-6FDB-48F5-9916-66DFD302FBA1}" type="presOf" srcId="{1AE5FBF9-4D52-44CC-BC95-1F1E6AFD242F}" destId="{E0A3621B-0A2A-47D6-87FB-F5E25C9FC7CD}" srcOrd="0" destOrd="0" presId="urn:microsoft.com/office/officeart/2008/layout/VerticalCurvedList"/>
    <dgm:cxn modelId="{13CB14C4-A1A8-402C-AEF4-B54D2C1D914E}" srcId="{D0E4E06E-184D-4E68-9B55-5E41A45CD3CF}" destId="{B666805E-2BD1-41C2-92B7-0A97C34B9F22}" srcOrd="7" destOrd="0" parTransId="{A6444944-B7FF-48C4-BFF7-8EB83298FC67}" sibTransId="{E21B1C2C-FC6E-4A5A-92A2-8CF0D89D1281}"/>
    <dgm:cxn modelId="{E1C43AE8-939D-4838-8004-9841B76743CB}" srcId="{D0E4E06E-184D-4E68-9B55-5E41A45CD3CF}" destId="{47B0FF88-2165-48DB-90BB-AD136EC868F4}" srcOrd="5" destOrd="0" parTransId="{689BE7AF-F3C1-4684-A745-CE92D27871AE}" sibTransId="{445D4EF7-EAC6-40AD-BDC4-37AC92130FE2}"/>
    <dgm:cxn modelId="{E3A0ADAA-33C2-4DF6-B7C5-486B7444D94A}" srcId="{D0E4E06E-184D-4E68-9B55-5E41A45CD3CF}" destId="{E0E656E4-0D86-4EC9-BC84-C5F8AF225153}" srcOrd="9" destOrd="0" parTransId="{3F73CBB9-1A85-4FAB-BE93-6980F5A8221D}" sibTransId="{A28F725F-925D-4768-908D-92C6D42D1AB0}"/>
    <dgm:cxn modelId="{B14E0084-5423-48D2-B8D5-AFB725C07817}" type="presOf" srcId="{052669AA-3DE1-45FD-88CC-8677249A597D}" destId="{BF2A468C-05B8-4D3E-89FC-AB9EEB178E3E}" srcOrd="0" destOrd="0" presId="urn:microsoft.com/office/officeart/2008/layout/VerticalCurvedList"/>
    <dgm:cxn modelId="{33385B05-8167-410E-826E-CD78E5ADDDE9}" type="presOf" srcId="{D0E4E06E-184D-4E68-9B55-5E41A45CD3CF}" destId="{A0576BF1-F0AE-4A6B-8A6A-5DC6B7DE8842}" srcOrd="0" destOrd="0" presId="urn:microsoft.com/office/officeart/2008/layout/VerticalCurvedList"/>
    <dgm:cxn modelId="{B405B5C7-1BAB-494D-B70F-980855F3BB7D}" type="presParOf" srcId="{A0576BF1-F0AE-4A6B-8A6A-5DC6B7DE8842}" destId="{1F4EAD65-E5C6-489A-B09E-C2580F785698}" srcOrd="0" destOrd="0" presId="urn:microsoft.com/office/officeart/2008/layout/VerticalCurvedList"/>
    <dgm:cxn modelId="{D2F85D42-7869-46A1-A5D3-EE41CC546D0A}" type="presParOf" srcId="{1F4EAD65-E5C6-489A-B09E-C2580F785698}" destId="{7704567E-4178-4CD8-91E0-CF83C863C199}" srcOrd="0" destOrd="0" presId="urn:microsoft.com/office/officeart/2008/layout/VerticalCurvedList"/>
    <dgm:cxn modelId="{C93ABC31-C8BF-4042-96D9-120B2679007C}" type="presParOf" srcId="{7704567E-4178-4CD8-91E0-CF83C863C199}" destId="{DEDCF8ED-0D86-4E64-908A-E7239640D070}" srcOrd="0" destOrd="0" presId="urn:microsoft.com/office/officeart/2008/layout/VerticalCurvedList"/>
    <dgm:cxn modelId="{038A2317-9373-497A-8220-399494B520F8}" type="presParOf" srcId="{7704567E-4178-4CD8-91E0-CF83C863C199}" destId="{AEC2DD4C-24D2-41B4-BAB1-946DF67EBD00}" srcOrd="1" destOrd="0" presId="urn:microsoft.com/office/officeart/2008/layout/VerticalCurvedList"/>
    <dgm:cxn modelId="{63D06BA6-D4A7-4462-A6A3-CE6238C66CCB}" type="presParOf" srcId="{7704567E-4178-4CD8-91E0-CF83C863C199}" destId="{99E291F2-1E2C-4192-98C7-AC12A4134FF6}" srcOrd="2" destOrd="0" presId="urn:microsoft.com/office/officeart/2008/layout/VerticalCurvedList"/>
    <dgm:cxn modelId="{430B3DCF-3B69-4DA7-9516-D0FB54614C08}" type="presParOf" srcId="{7704567E-4178-4CD8-91E0-CF83C863C199}" destId="{837BB207-C656-492F-ABC1-D56C103542FE}" srcOrd="3" destOrd="0" presId="urn:microsoft.com/office/officeart/2008/layout/VerticalCurvedList"/>
    <dgm:cxn modelId="{7C4052E7-3028-4A34-9D27-B0DA1E326BC8}" type="presParOf" srcId="{1F4EAD65-E5C6-489A-B09E-C2580F785698}" destId="{75FFA714-9195-479A-A57D-D9B745DAC856}" srcOrd="1" destOrd="0" presId="urn:microsoft.com/office/officeart/2008/layout/VerticalCurvedList"/>
    <dgm:cxn modelId="{3D45CEC4-D8CD-4DAE-AC56-4BF39A4A0F1E}" type="presParOf" srcId="{1F4EAD65-E5C6-489A-B09E-C2580F785698}" destId="{DDB6811E-249A-4C8A-A530-6380F56CF827}" srcOrd="2" destOrd="0" presId="urn:microsoft.com/office/officeart/2008/layout/VerticalCurvedList"/>
    <dgm:cxn modelId="{444EED34-0975-42AB-856B-FB4D1DB8C7B1}" type="presParOf" srcId="{DDB6811E-249A-4C8A-A530-6380F56CF827}" destId="{D4322DAC-E6E5-4E46-AC4C-9F8597CE8002}" srcOrd="0" destOrd="0" presId="urn:microsoft.com/office/officeart/2008/layout/VerticalCurvedList"/>
    <dgm:cxn modelId="{2E9825F6-2550-4803-8230-3530B24E19E8}" type="presParOf" srcId="{1F4EAD65-E5C6-489A-B09E-C2580F785698}" destId="{105109CF-965D-4F9F-B536-32505CD1ECC9}" srcOrd="3" destOrd="0" presId="urn:microsoft.com/office/officeart/2008/layout/VerticalCurvedList"/>
    <dgm:cxn modelId="{505C8061-12C1-4036-ADD0-2F8A85144B49}" type="presParOf" srcId="{1F4EAD65-E5C6-489A-B09E-C2580F785698}" destId="{03E50BEC-D7DD-4A26-B2C6-14EA916535C5}" srcOrd="4" destOrd="0" presId="urn:microsoft.com/office/officeart/2008/layout/VerticalCurvedList"/>
    <dgm:cxn modelId="{FA182F87-3EC3-4B45-A383-78AD5B318D2A}" type="presParOf" srcId="{03E50BEC-D7DD-4A26-B2C6-14EA916535C5}" destId="{14BADE6F-9145-462E-B936-0AB572ACC2B0}" srcOrd="0" destOrd="0" presId="urn:microsoft.com/office/officeart/2008/layout/VerticalCurvedList"/>
    <dgm:cxn modelId="{7B26E49E-5FA4-4821-A860-3D2F1D3628CC}" type="presParOf" srcId="{1F4EAD65-E5C6-489A-B09E-C2580F785698}" destId="{BF2A468C-05B8-4D3E-89FC-AB9EEB178E3E}" srcOrd="5" destOrd="0" presId="urn:microsoft.com/office/officeart/2008/layout/VerticalCurvedList"/>
    <dgm:cxn modelId="{B79A8565-F6FA-48EE-B641-FE7DFA67F435}" type="presParOf" srcId="{1F4EAD65-E5C6-489A-B09E-C2580F785698}" destId="{AD9DE37A-8A92-4C2C-941F-717614075934}" srcOrd="6" destOrd="0" presId="urn:microsoft.com/office/officeart/2008/layout/VerticalCurvedList"/>
    <dgm:cxn modelId="{0C019EB4-9EEB-4595-AF55-A291450A2A88}" type="presParOf" srcId="{AD9DE37A-8A92-4C2C-941F-717614075934}" destId="{067EC4A0-2FD7-410C-8C91-B5CE4267C73C}" srcOrd="0" destOrd="0" presId="urn:microsoft.com/office/officeart/2008/layout/VerticalCurvedList"/>
    <dgm:cxn modelId="{388D5056-5F60-4F3D-97FC-CB0851BD3A3B}" type="presParOf" srcId="{1F4EAD65-E5C6-489A-B09E-C2580F785698}" destId="{E0A3621B-0A2A-47D6-87FB-F5E25C9FC7CD}" srcOrd="7" destOrd="0" presId="urn:microsoft.com/office/officeart/2008/layout/VerticalCurvedList"/>
    <dgm:cxn modelId="{8C99B4F9-E9EC-4402-81A4-88721CF1870B}" type="presParOf" srcId="{1F4EAD65-E5C6-489A-B09E-C2580F785698}" destId="{C74C3B1D-82AC-4EBB-9D6B-F3FC9C482105}" srcOrd="8" destOrd="0" presId="urn:microsoft.com/office/officeart/2008/layout/VerticalCurvedList"/>
    <dgm:cxn modelId="{394A7CA2-2D1B-4E69-8241-1D707CDC3574}" type="presParOf" srcId="{C74C3B1D-82AC-4EBB-9D6B-F3FC9C482105}" destId="{0A85A320-A2AB-41E1-B790-B5441F365DF1}" srcOrd="0" destOrd="0" presId="urn:microsoft.com/office/officeart/2008/layout/VerticalCurvedList"/>
    <dgm:cxn modelId="{CE5EF711-BFE7-4135-9C09-9EE01BB21604}" type="presParOf" srcId="{1F4EAD65-E5C6-489A-B09E-C2580F785698}" destId="{4870D924-A5E0-4380-A8B9-CDD7B1C666FE}" srcOrd="9" destOrd="0" presId="urn:microsoft.com/office/officeart/2008/layout/VerticalCurvedList"/>
    <dgm:cxn modelId="{36F44181-0E88-410C-9385-EB19D24128A8}" type="presParOf" srcId="{1F4EAD65-E5C6-489A-B09E-C2580F785698}" destId="{A679DDCE-02F6-46BA-9296-FA56ADB47F7E}" srcOrd="10" destOrd="0" presId="urn:microsoft.com/office/officeart/2008/layout/VerticalCurvedList"/>
    <dgm:cxn modelId="{5C83FB49-25B7-453F-B0A3-7FA684BE55DB}" type="presParOf" srcId="{A679DDCE-02F6-46BA-9296-FA56ADB47F7E}" destId="{B8BDDB1A-9812-4113-A966-6420E3673BBD}" srcOrd="0" destOrd="0" presId="urn:microsoft.com/office/officeart/2008/layout/VerticalCurvedList"/>
    <dgm:cxn modelId="{05918C99-171A-4C26-9062-1B7C3EBE6643}" type="presParOf" srcId="{1F4EAD65-E5C6-489A-B09E-C2580F785698}" destId="{CEA3A7C2-6368-4A23-8437-19C23E085738}" srcOrd="11" destOrd="0" presId="urn:microsoft.com/office/officeart/2008/layout/VerticalCurvedList"/>
    <dgm:cxn modelId="{88CA9232-B134-47F2-A836-DE818B097F7A}" type="presParOf" srcId="{1F4EAD65-E5C6-489A-B09E-C2580F785698}" destId="{946DCF34-0392-4961-A96F-FE7DADBA4FB8}" srcOrd="12" destOrd="0" presId="urn:microsoft.com/office/officeart/2008/layout/VerticalCurvedList"/>
    <dgm:cxn modelId="{56CBC39A-B7F9-4A72-A499-A9538FC14017}" type="presParOf" srcId="{946DCF34-0392-4961-A96F-FE7DADBA4FB8}" destId="{B785DD0F-FFC6-4384-93B5-CA0ADFC4DC19}" srcOrd="0" destOrd="0" presId="urn:microsoft.com/office/officeart/2008/layout/VerticalCurvedList"/>
    <dgm:cxn modelId="{2A549CCB-6AE6-4498-BA21-0DEABC99B695}" type="presParOf" srcId="{1F4EAD65-E5C6-489A-B09E-C2580F785698}" destId="{0B9D4F33-0C97-4182-909F-0A08B1F8E929}" srcOrd="13" destOrd="0" presId="urn:microsoft.com/office/officeart/2008/layout/VerticalCurvedList"/>
    <dgm:cxn modelId="{71E4F51B-B719-4C0D-B138-14E0DB68271F}" type="presParOf" srcId="{1F4EAD65-E5C6-489A-B09E-C2580F785698}" destId="{5579F560-3F49-4785-B199-0559E7AD62C0}" srcOrd="14" destOrd="0" presId="urn:microsoft.com/office/officeart/2008/layout/VerticalCurvedList"/>
    <dgm:cxn modelId="{148CFB6F-41A7-4BE7-81FA-15664A9957A2}" type="presParOf" srcId="{5579F560-3F49-4785-B199-0559E7AD62C0}" destId="{DFBB16C7-A7E9-456B-A595-B28A075A7008}" srcOrd="0" destOrd="0" presId="urn:microsoft.com/office/officeart/2008/layout/VerticalCurved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C2DD4C-24D2-41B4-BAB1-946DF67EBD00}">
      <dsp:nvSpPr>
        <dsp:cNvPr id="0" name=""/>
        <dsp:cNvSpPr/>
      </dsp:nvSpPr>
      <dsp:spPr>
        <a:xfrm>
          <a:off x="-6264927" y="-959073"/>
          <a:ext cx="7462763" cy="7462763"/>
        </a:xfrm>
        <a:prstGeom prst="blockArc">
          <a:avLst>
            <a:gd name="adj1" fmla="val 18900000"/>
            <a:gd name="adj2" fmla="val 2700000"/>
            <a:gd name="adj3" fmla="val 289"/>
          </a:avLst>
        </a:prstGeom>
        <a:noFill/>
        <a:ln w="25400" cap="flat" cmpd="sng" algn="ctr">
          <a:solidFill>
            <a:srgbClr val="00924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FFA714-9195-479A-A57D-D9B745DAC856}">
      <dsp:nvSpPr>
        <dsp:cNvPr id="0" name=""/>
        <dsp:cNvSpPr/>
      </dsp:nvSpPr>
      <dsp:spPr>
        <a:xfrm>
          <a:off x="432056" y="252058"/>
          <a:ext cx="8883870" cy="503894"/>
        </a:xfrm>
        <a:prstGeom prst="rect">
          <a:avLst/>
        </a:prstGeom>
        <a:solidFill>
          <a:schemeClr val="lt1"/>
        </a:solidFill>
        <a:ln w="25400" cap="flat" cmpd="sng" algn="ctr">
          <a:solidFill>
            <a:srgbClr val="009242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99966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Arial Black" pitchFamily="34" charset="0"/>
            </a:rPr>
            <a:t>Уменьшатся налоговые споры</a:t>
          </a:r>
          <a:endParaRPr lang="ru-RU" sz="2300" kern="1200" dirty="0"/>
        </a:p>
      </dsp:txBody>
      <dsp:txXfrm>
        <a:off x="432056" y="252058"/>
        <a:ext cx="8883870" cy="503894"/>
      </dsp:txXfrm>
    </dsp:sp>
    <dsp:sp modelId="{D4322DAC-E6E5-4E46-AC4C-9F8597CE8002}">
      <dsp:nvSpPr>
        <dsp:cNvPr id="0" name=""/>
        <dsp:cNvSpPr/>
      </dsp:nvSpPr>
      <dsp:spPr>
        <a:xfrm>
          <a:off x="74020" y="189071"/>
          <a:ext cx="629868" cy="6298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924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5109CF-965D-4F9F-B536-32505CD1ECC9}">
      <dsp:nvSpPr>
        <dsp:cNvPr id="0" name=""/>
        <dsp:cNvSpPr/>
      </dsp:nvSpPr>
      <dsp:spPr>
        <a:xfrm>
          <a:off x="845276" y="1008343"/>
          <a:ext cx="8513750" cy="503894"/>
        </a:xfrm>
        <a:prstGeom prst="rect">
          <a:avLst/>
        </a:prstGeom>
        <a:solidFill>
          <a:schemeClr val="lt1"/>
        </a:solidFill>
        <a:ln w="25400" cap="flat" cmpd="sng" algn="ctr">
          <a:solidFill>
            <a:srgbClr val="009242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99966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Arial Black" pitchFamily="34" charset="0"/>
            </a:rPr>
            <a:t>Снизится число проверок</a:t>
          </a:r>
          <a:endParaRPr lang="ru-RU" sz="2300" kern="1200" dirty="0"/>
        </a:p>
      </dsp:txBody>
      <dsp:txXfrm>
        <a:off x="845276" y="1008343"/>
        <a:ext cx="8513750" cy="503894"/>
      </dsp:txXfrm>
    </dsp:sp>
    <dsp:sp modelId="{14BADE6F-9145-462E-B936-0AB572ACC2B0}">
      <dsp:nvSpPr>
        <dsp:cNvPr id="0" name=""/>
        <dsp:cNvSpPr/>
      </dsp:nvSpPr>
      <dsp:spPr>
        <a:xfrm>
          <a:off x="530342" y="945357"/>
          <a:ext cx="629868" cy="6298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924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2A468C-05B8-4D3E-89FC-AB9EEB178E3E}">
      <dsp:nvSpPr>
        <dsp:cNvPr id="0" name=""/>
        <dsp:cNvSpPr/>
      </dsp:nvSpPr>
      <dsp:spPr>
        <a:xfrm>
          <a:off x="1095338" y="1764075"/>
          <a:ext cx="8263688" cy="503894"/>
        </a:xfrm>
        <a:prstGeom prst="rect">
          <a:avLst/>
        </a:prstGeom>
        <a:solidFill>
          <a:schemeClr val="lt1"/>
        </a:solidFill>
        <a:ln w="25400" cap="flat" cmpd="sng" algn="ctr">
          <a:solidFill>
            <a:srgbClr val="009242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99966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Arial Black" pitchFamily="34" charset="0"/>
            </a:rPr>
            <a:t>Администрирование упростится</a:t>
          </a:r>
          <a:endParaRPr lang="ru-RU" sz="2300" kern="1200" dirty="0"/>
        </a:p>
      </dsp:txBody>
      <dsp:txXfrm>
        <a:off x="1095338" y="1764075"/>
        <a:ext cx="8263688" cy="503894"/>
      </dsp:txXfrm>
    </dsp:sp>
    <dsp:sp modelId="{067EC4A0-2FD7-410C-8C91-B5CE4267C73C}">
      <dsp:nvSpPr>
        <dsp:cNvPr id="0" name=""/>
        <dsp:cNvSpPr/>
      </dsp:nvSpPr>
      <dsp:spPr>
        <a:xfrm>
          <a:off x="780404" y="1701088"/>
          <a:ext cx="629868" cy="6298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924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A3621B-0A2A-47D6-87FB-F5E25C9FC7CD}">
      <dsp:nvSpPr>
        <dsp:cNvPr id="0" name=""/>
        <dsp:cNvSpPr/>
      </dsp:nvSpPr>
      <dsp:spPr>
        <a:xfrm>
          <a:off x="1175181" y="2520360"/>
          <a:ext cx="8183846" cy="503894"/>
        </a:xfrm>
        <a:prstGeom prst="rect">
          <a:avLst/>
        </a:prstGeom>
        <a:solidFill>
          <a:schemeClr val="lt1"/>
        </a:solidFill>
        <a:ln w="25400" cap="flat" cmpd="sng" algn="ctr">
          <a:solidFill>
            <a:srgbClr val="009242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99966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Arial Black" pitchFamily="34" charset="0"/>
            </a:rPr>
            <a:t>Переработка сырья получит стимулы</a:t>
          </a:r>
          <a:endParaRPr lang="ru-RU" sz="2300" kern="1200" dirty="0"/>
        </a:p>
      </dsp:txBody>
      <dsp:txXfrm>
        <a:off x="1175181" y="2520360"/>
        <a:ext cx="8183846" cy="503894"/>
      </dsp:txXfrm>
    </dsp:sp>
    <dsp:sp modelId="{0A85A320-A2AB-41E1-B790-B5441F365DF1}">
      <dsp:nvSpPr>
        <dsp:cNvPr id="0" name=""/>
        <dsp:cNvSpPr/>
      </dsp:nvSpPr>
      <dsp:spPr>
        <a:xfrm>
          <a:off x="860247" y="2457373"/>
          <a:ext cx="629868" cy="6298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924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70D924-A5E0-4380-A8B9-CDD7B1C666FE}">
      <dsp:nvSpPr>
        <dsp:cNvPr id="0" name=""/>
        <dsp:cNvSpPr/>
      </dsp:nvSpPr>
      <dsp:spPr>
        <a:xfrm>
          <a:off x="1095338" y="3276646"/>
          <a:ext cx="8263688" cy="503894"/>
        </a:xfrm>
        <a:prstGeom prst="rect">
          <a:avLst/>
        </a:prstGeom>
        <a:solidFill>
          <a:schemeClr val="lt1"/>
        </a:solidFill>
        <a:ln w="25400" cap="flat" cmpd="sng" algn="ctr">
          <a:solidFill>
            <a:srgbClr val="009242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99966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Arial Black" pitchFamily="34" charset="0"/>
            </a:rPr>
            <a:t>Поддержка кредитования</a:t>
          </a:r>
          <a:endParaRPr lang="ru-RU" sz="2300" kern="1200" dirty="0">
            <a:latin typeface="Arial Black" pitchFamily="34" charset="0"/>
          </a:endParaRPr>
        </a:p>
      </dsp:txBody>
      <dsp:txXfrm>
        <a:off x="1095338" y="3276646"/>
        <a:ext cx="8263688" cy="503894"/>
      </dsp:txXfrm>
    </dsp:sp>
    <dsp:sp modelId="{B8BDDB1A-9812-4113-A966-6420E3673BBD}">
      <dsp:nvSpPr>
        <dsp:cNvPr id="0" name=""/>
        <dsp:cNvSpPr/>
      </dsp:nvSpPr>
      <dsp:spPr>
        <a:xfrm>
          <a:off x="780404" y="3213659"/>
          <a:ext cx="629868" cy="6298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924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A3A7C2-6368-4A23-8437-19C23E085738}">
      <dsp:nvSpPr>
        <dsp:cNvPr id="0" name=""/>
        <dsp:cNvSpPr/>
      </dsp:nvSpPr>
      <dsp:spPr>
        <a:xfrm>
          <a:off x="845276" y="4032377"/>
          <a:ext cx="8513750" cy="503894"/>
        </a:xfrm>
        <a:prstGeom prst="rect">
          <a:avLst/>
        </a:prstGeom>
        <a:solidFill>
          <a:schemeClr val="lt1"/>
        </a:solidFill>
        <a:ln w="25400" cap="flat" cmpd="sng" algn="ctr">
          <a:solidFill>
            <a:srgbClr val="009242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99966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Arial Black" pitchFamily="34" charset="0"/>
            </a:rPr>
            <a:t>Удобные режимы для АПК и МСБ</a:t>
          </a:r>
          <a:endParaRPr lang="ru-RU" sz="2300" kern="1200" dirty="0">
            <a:latin typeface="Arial Black" pitchFamily="34" charset="0"/>
          </a:endParaRPr>
        </a:p>
      </dsp:txBody>
      <dsp:txXfrm>
        <a:off x="845276" y="4032377"/>
        <a:ext cx="8513750" cy="503894"/>
      </dsp:txXfrm>
    </dsp:sp>
    <dsp:sp modelId="{B785DD0F-FFC6-4384-93B5-CA0ADFC4DC19}">
      <dsp:nvSpPr>
        <dsp:cNvPr id="0" name=""/>
        <dsp:cNvSpPr/>
      </dsp:nvSpPr>
      <dsp:spPr>
        <a:xfrm>
          <a:off x="530342" y="3969390"/>
          <a:ext cx="629868" cy="6298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924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9D4F33-0C97-4182-909F-0A08B1F8E929}">
      <dsp:nvSpPr>
        <dsp:cNvPr id="0" name=""/>
        <dsp:cNvSpPr/>
      </dsp:nvSpPr>
      <dsp:spPr>
        <a:xfrm>
          <a:off x="388954" y="4788663"/>
          <a:ext cx="8970072" cy="503894"/>
        </a:xfrm>
        <a:prstGeom prst="rect">
          <a:avLst/>
        </a:prstGeom>
        <a:solidFill>
          <a:schemeClr val="lt1"/>
        </a:solidFill>
        <a:ln w="25400" cap="flat" cmpd="sng" algn="ctr">
          <a:solidFill>
            <a:srgbClr val="009242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99966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Arial Black" pitchFamily="34" charset="0"/>
            </a:rPr>
            <a:t>Предсказуемость налоговых изменений</a:t>
          </a:r>
          <a:endParaRPr lang="ru-RU" sz="2300" kern="1200" dirty="0"/>
        </a:p>
      </dsp:txBody>
      <dsp:txXfrm>
        <a:off x="388954" y="4788663"/>
        <a:ext cx="8970072" cy="503894"/>
      </dsp:txXfrm>
    </dsp:sp>
    <dsp:sp modelId="{DFBB16C7-A7E9-456B-A595-B28A075A7008}">
      <dsp:nvSpPr>
        <dsp:cNvPr id="0" name=""/>
        <dsp:cNvSpPr/>
      </dsp:nvSpPr>
      <dsp:spPr>
        <a:xfrm>
          <a:off x="74020" y="4725676"/>
          <a:ext cx="629868" cy="6298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924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2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4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134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BA7C653-F4D1-47BF-8272-466B709CA0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3046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2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6125"/>
            <a:ext cx="537210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2" y="4714887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4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134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8E67EB5-DF7E-42EF-ACAB-8A1D44FAA0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133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2788" y="746125"/>
            <a:ext cx="5372100" cy="3721100"/>
          </a:xfrm>
          <a:ln/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0D8F09-ABBA-4423-B0CE-602DCFCC7E5E}" type="slidenum">
              <a:rPr lang="ru-RU" smtClean="0"/>
              <a:pPr>
                <a:defRPr/>
              </a:pPr>
              <a:t>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19566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E67EB5-DF7E-42EF-ACAB-8A1D44FAA028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2090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358A4-7FD3-45AF-B372-B212F1B0087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38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358A4-7FD3-45AF-B372-B212F1B0087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38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358A4-7FD3-45AF-B372-B212F1B0087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685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358A4-7FD3-45AF-B372-B212F1B0087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38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358A4-7FD3-45AF-B372-B212F1B0087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38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358A4-7FD3-45AF-B372-B212F1B0087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387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358A4-7FD3-45AF-B372-B212F1B0087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7229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358A4-7FD3-45AF-B372-B212F1B0087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38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741363" y="3573463"/>
            <a:ext cx="8424862" cy="0"/>
          </a:xfrm>
          <a:prstGeom prst="line">
            <a:avLst/>
          </a:prstGeom>
          <a:noFill/>
          <a:ln w="57150" cmpd="thickThin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739775" y="2133600"/>
            <a:ext cx="8424863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130453"/>
            <a:ext cx="8420100" cy="1470025"/>
          </a:xfrm>
        </p:spPr>
        <p:txBody>
          <a:bodyPr/>
          <a:lstStyle>
            <a:lvl1pPr algn="r"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19153" y="3886213"/>
            <a:ext cx="8345488" cy="400049"/>
          </a:xfrm>
        </p:spPr>
        <p:txBody>
          <a:bodyPr/>
          <a:lstStyle>
            <a:lvl1pPr marL="0" indent="0" algn="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428630" y="836613"/>
            <a:ext cx="8893175" cy="0"/>
          </a:xfrm>
          <a:prstGeom prst="line">
            <a:avLst/>
          </a:prstGeom>
          <a:noFill/>
          <a:ln w="57150" cmpd="thickThin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428630" y="260350"/>
            <a:ext cx="8893175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9302750" y="6348413"/>
            <a:ext cx="595313" cy="500062"/>
          </a:xfrm>
          <a:prstGeom prst="rect">
            <a:avLst/>
          </a:prstGeom>
          <a:solidFill>
            <a:schemeClr val="bg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fld id="{AEDDD606-71DE-45A8-8C51-A7FCEBA928E1}" type="slidenum">
              <a:rPr lang="en-US" b="1">
                <a:solidFill>
                  <a:prstClr val="black"/>
                </a:solidFill>
                <a:latin typeface="Arial" charset="0"/>
                <a:cs typeface="Arial" charset="0"/>
              </a:rPr>
              <a:pPr algn="ctr">
                <a:defRPr/>
              </a:pPr>
              <a:t>‹#›</a:t>
            </a:fld>
            <a:endParaRPr lang="en-US" b="1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300">
                <a:latin typeface="Arial" pitchFamily="34" charset="0"/>
                <a:cs typeface="Arial" pitchFamily="34" charset="0"/>
              </a:defRPr>
            </a:lvl1pPr>
            <a:lvl2pPr>
              <a:defRPr sz="1300">
                <a:latin typeface="Arial" pitchFamily="34" charset="0"/>
                <a:cs typeface="Arial" pitchFamily="34" charset="0"/>
              </a:defRPr>
            </a:lvl2pPr>
            <a:lvl3pPr>
              <a:defRPr sz="1300">
                <a:latin typeface="Arial" pitchFamily="34" charset="0"/>
                <a:cs typeface="Arial" pitchFamily="34" charset="0"/>
              </a:defRPr>
            </a:lvl3pPr>
            <a:lvl4pPr>
              <a:defRPr sz="1300">
                <a:latin typeface="Arial" pitchFamily="34" charset="0"/>
                <a:cs typeface="Arial" pitchFamily="34" charset="0"/>
              </a:defRPr>
            </a:lvl4pPr>
            <a:lvl5pPr>
              <a:defRPr sz="13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928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428630" y="836613"/>
            <a:ext cx="8893175" cy="0"/>
          </a:xfrm>
          <a:prstGeom prst="line">
            <a:avLst/>
          </a:prstGeom>
          <a:noFill/>
          <a:ln w="57150" cmpd="thickThin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428630" y="260350"/>
            <a:ext cx="8893175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9302750" y="6348413"/>
            <a:ext cx="595313" cy="500062"/>
          </a:xfrm>
          <a:prstGeom prst="rect">
            <a:avLst/>
          </a:prstGeom>
          <a:solidFill>
            <a:schemeClr val="bg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fld id="{AEDDD606-71DE-45A8-8C51-A7FCEBA928E1}" type="slidenum">
              <a:rPr lang="en-US" b="1">
                <a:solidFill>
                  <a:prstClr val="black"/>
                </a:solidFill>
                <a:latin typeface="Arial" charset="0"/>
                <a:cs typeface="Arial" charset="0"/>
              </a:rPr>
              <a:pPr algn="ctr">
                <a:defRPr/>
              </a:pPr>
              <a:t>‹#›</a:t>
            </a:fld>
            <a:endParaRPr lang="en-US" b="1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300">
                <a:latin typeface="Arial" pitchFamily="34" charset="0"/>
                <a:cs typeface="Arial" pitchFamily="34" charset="0"/>
              </a:defRPr>
            </a:lvl1pPr>
            <a:lvl2pPr>
              <a:defRPr sz="1300">
                <a:latin typeface="Arial" pitchFamily="34" charset="0"/>
                <a:cs typeface="Arial" pitchFamily="34" charset="0"/>
              </a:defRPr>
            </a:lvl2pPr>
            <a:lvl3pPr>
              <a:defRPr sz="1300">
                <a:latin typeface="Arial" pitchFamily="34" charset="0"/>
                <a:cs typeface="Arial" pitchFamily="34" charset="0"/>
              </a:defRPr>
            </a:lvl3pPr>
            <a:lvl4pPr>
              <a:defRPr sz="1300">
                <a:latin typeface="Arial" pitchFamily="34" charset="0"/>
                <a:cs typeface="Arial" pitchFamily="34" charset="0"/>
              </a:defRPr>
            </a:lvl4pPr>
            <a:lvl5pPr>
              <a:defRPr sz="13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928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741363" y="3573463"/>
            <a:ext cx="8424862" cy="0"/>
          </a:xfrm>
          <a:prstGeom prst="line">
            <a:avLst/>
          </a:prstGeom>
          <a:noFill/>
          <a:ln w="57150" cmpd="thickThin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739775" y="2133600"/>
            <a:ext cx="8424863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130453"/>
            <a:ext cx="8420100" cy="1470025"/>
          </a:xfrm>
        </p:spPr>
        <p:txBody>
          <a:bodyPr/>
          <a:lstStyle>
            <a:lvl1pPr algn="r"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19153" y="3886213"/>
            <a:ext cx="8345488" cy="400049"/>
          </a:xfrm>
        </p:spPr>
        <p:txBody>
          <a:bodyPr/>
          <a:lstStyle>
            <a:lvl1pPr marL="0" indent="0" algn="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4084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41"/>
            <a:ext cx="8767763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625" y="1279528"/>
            <a:ext cx="70993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24" r:id="rId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2000" b="1" dirty="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41"/>
            <a:ext cx="8767763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625" y="1279528"/>
            <a:ext cx="70993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061653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5" r:id="rId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2000" b="1" dirty="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04851" y="2133600"/>
            <a:ext cx="8496622" cy="144303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ПРОЕКТ НОВОГО НАЛОГОВОГО КОДЕКСА</a:t>
            </a:r>
            <a:endParaRPr lang="ru-RU" dirty="0">
              <a:solidFill>
                <a:srgbClr val="006600"/>
              </a:solidFill>
            </a:endParaRPr>
          </a:p>
        </p:txBody>
      </p:sp>
      <p:sp>
        <p:nvSpPr>
          <p:cNvPr id="6146" name="Subtitle 3"/>
          <p:cNvSpPr>
            <a:spLocks noGrp="1"/>
          </p:cNvSpPr>
          <p:nvPr>
            <p:ph type="subTitle" idx="1"/>
          </p:nvPr>
        </p:nvSpPr>
        <p:spPr>
          <a:xfrm>
            <a:off x="928688" y="6261100"/>
            <a:ext cx="8345487" cy="407988"/>
          </a:xfrm>
          <a:noFill/>
        </p:spPr>
        <p:txBody>
          <a:bodyPr anchor="ctr"/>
          <a:lstStyle/>
          <a:p>
            <a:pPr algn="ctr"/>
            <a:r>
              <a:rPr lang="en-US" sz="1600" b="1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20</a:t>
            </a:r>
            <a:r>
              <a:rPr sz="1600" b="1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17 год</a:t>
            </a:r>
            <a:endParaRPr lang="en-US" sz="1600" b="1" dirty="0" smtClean="0">
              <a:solidFill>
                <a:srgbClr val="003366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ubtitle 3"/>
          <p:cNvSpPr txBox="1">
            <a:spLocks/>
          </p:cNvSpPr>
          <p:nvPr/>
        </p:nvSpPr>
        <p:spPr bwMode="auto">
          <a:xfrm>
            <a:off x="532769" y="203997"/>
            <a:ext cx="8840787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ru-RU" sz="2000" b="1" kern="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Министерство </a:t>
            </a:r>
            <a:r>
              <a:rPr lang="ru-RU" sz="2000" b="1" kern="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национальной экономики Республики </a:t>
            </a:r>
            <a:r>
              <a:rPr lang="ru-RU" sz="2000" b="1" kern="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Казахстан</a:t>
            </a:r>
            <a:endParaRPr lang="en-US" sz="2000" b="1" kern="0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85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НАЛОГООБЛОЖЕНИЕ СЭЗ</a:t>
            </a:r>
            <a:endParaRPr lang="ru-RU" dirty="0"/>
          </a:p>
        </p:txBody>
      </p:sp>
      <p:pic>
        <p:nvPicPr>
          <p:cNvPr id="22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7296" y="5229200"/>
            <a:ext cx="1630669" cy="13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Прямоугольник 23"/>
          <p:cNvSpPr/>
          <p:nvPr/>
        </p:nvSpPr>
        <p:spPr>
          <a:xfrm>
            <a:off x="346449" y="3803558"/>
            <a:ext cx="1944217" cy="242060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Для СЭЗ «ПИТ»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46450" y="1082637"/>
            <a:ext cx="1944216" cy="207007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Для всех </a:t>
            </a:r>
            <a:r>
              <a:rPr lang="ru-RU" sz="2000" b="1" dirty="0" smtClean="0">
                <a:solidFill>
                  <a:schemeClr val="tx1"/>
                </a:solidFill>
              </a:rPr>
              <a:t>СЭЗ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514115" y="4725144"/>
            <a:ext cx="6733850" cy="1499018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Замена </a:t>
            </a:r>
            <a:r>
              <a:rPr lang="ru-RU" sz="2000" dirty="0">
                <a:solidFill>
                  <a:schemeClr val="tx1"/>
                </a:solidFill>
              </a:rPr>
              <a:t>условия для применения льготы по социальному налогу «-расходы на оплату труда не менее 50% СГД» </a:t>
            </a:r>
            <a:r>
              <a:rPr lang="ru-RU" sz="2000" dirty="0" smtClean="0">
                <a:solidFill>
                  <a:schemeClr val="tx1"/>
                </a:solidFill>
              </a:rPr>
              <a:t>на </a:t>
            </a:r>
            <a:r>
              <a:rPr lang="ru-RU" sz="2000" dirty="0">
                <a:solidFill>
                  <a:schemeClr val="tx1"/>
                </a:solidFill>
              </a:rPr>
              <a:t>условие «- соотношение ФОТ к общей сумме расходов как 70/100» 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514115" y="3803558"/>
            <a:ext cx="6733850" cy="763768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>
                <a:solidFill>
                  <a:schemeClr val="tx1"/>
                </a:solidFill>
              </a:rPr>
              <a:t>Продление режима экстерриториальности на срок до 2028 года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433768" y="2471816"/>
            <a:ext cx="6792501" cy="678206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>
                <a:latin typeface="+mj-lt"/>
              </a:rPr>
              <a:t>Предоставление </a:t>
            </a:r>
            <a:r>
              <a:rPr lang="ru-RU" sz="2000" dirty="0" smtClean="0">
                <a:latin typeface="+mj-lt"/>
              </a:rPr>
              <a:t>льгот </a:t>
            </a:r>
            <a:r>
              <a:rPr lang="ru-RU" sz="2000" b="1" dirty="0" smtClean="0">
                <a:latin typeface="+mj-lt"/>
              </a:rPr>
              <a:t>с </a:t>
            </a:r>
            <a:r>
              <a:rPr lang="ru-RU" sz="2000" b="1" dirty="0">
                <a:latin typeface="+mj-lt"/>
              </a:rPr>
              <a:t>момента регистрации</a:t>
            </a:r>
            <a:endParaRPr lang="ru-RU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432720" y="1082637"/>
            <a:ext cx="6815245" cy="1162406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>
                <a:solidFill>
                  <a:schemeClr val="tx1"/>
                </a:solidFill>
              </a:rPr>
              <a:t>Замена условия </a:t>
            </a:r>
            <a:r>
              <a:rPr lang="kk-KZ" sz="2000" dirty="0">
                <a:solidFill>
                  <a:schemeClr val="tx1"/>
                </a:solidFill>
              </a:rPr>
              <a:t>по соотношению доходов «90/10» </a:t>
            </a:r>
            <a:r>
              <a:rPr lang="ru-RU" sz="2000" dirty="0">
                <a:solidFill>
                  <a:schemeClr val="tx1"/>
                </a:solidFill>
              </a:rPr>
              <a:t>на ведение раздельного учета доходов и расходов от </a:t>
            </a:r>
            <a:r>
              <a:rPr lang="ru-RU" sz="2000" dirty="0" err="1">
                <a:solidFill>
                  <a:schemeClr val="tx1"/>
                </a:solidFill>
              </a:rPr>
              <a:t>льготируемой</a:t>
            </a:r>
            <a:r>
              <a:rPr lang="ru-RU" sz="2000" dirty="0">
                <a:solidFill>
                  <a:schemeClr val="tx1"/>
                </a:solidFill>
              </a:rPr>
              <a:t> и другой деятельности.</a:t>
            </a: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344489" y="3501008"/>
            <a:ext cx="9142273" cy="0"/>
          </a:xfrm>
          <a:prstGeom prst="line">
            <a:avLst/>
          </a:prstGeom>
          <a:ln w="19050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849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499" y="2946005"/>
            <a:ext cx="1665003" cy="13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6496" y="338438"/>
            <a:ext cx="9073008" cy="403707"/>
          </a:xfrm>
        </p:spPr>
        <p:txBody>
          <a:bodyPr/>
          <a:lstStyle/>
          <a:p>
            <a:r>
              <a:rPr lang="ru-RU" sz="1800" dirty="0" smtClean="0">
                <a:latin typeface="+mj-lt"/>
                <a:cs typeface="+mj-cs"/>
              </a:rPr>
              <a:t>ЛЬГОТЫ</a:t>
            </a:r>
            <a:endParaRPr lang="ru-RU" sz="1600" dirty="0">
              <a:solidFill>
                <a:srgbClr val="0066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1779" y="3210069"/>
            <a:ext cx="1944217" cy="3179638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k-KZ" sz="20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Отмена неэффективных льгот по НДС</a:t>
            </a:r>
            <a:endParaRPr lang="ru-RU" sz="20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1779" y="1813226"/>
            <a:ext cx="1944217" cy="115583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Модернизация</a:t>
            </a:r>
            <a:endParaRPr lang="ru-RU" sz="20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19446" y="3682006"/>
            <a:ext cx="6984774" cy="35566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800" dirty="0" smtClean="0">
                <a:solidFill>
                  <a:schemeClr val="tx1"/>
                </a:solidFill>
              </a:rPr>
              <a:t>Лотерейные билеты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07318" y="4560935"/>
            <a:ext cx="6984773" cy="356674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800" dirty="0" smtClean="0">
                <a:solidFill>
                  <a:schemeClr val="tx1"/>
                </a:solidFill>
              </a:rPr>
              <a:t>Знаки почтовой оплаты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507318" y="5010871"/>
            <a:ext cx="6984773" cy="318402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800" dirty="0" smtClean="0">
                <a:solidFill>
                  <a:schemeClr val="tx1"/>
                </a:solidFill>
              </a:rPr>
              <a:t>Реализация золота и платины (для заводов)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507318" y="4136192"/>
            <a:ext cx="6984774" cy="326578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800" dirty="0" smtClean="0">
                <a:solidFill>
                  <a:schemeClr val="tx1"/>
                </a:solidFill>
              </a:rPr>
              <a:t>Услуги нотариусов и адвокатов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519446" y="3210069"/>
            <a:ext cx="6984774" cy="35913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800" dirty="0" smtClean="0">
                <a:solidFill>
                  <a:schemeClr val="tx1"/>
                </a:solidFill>
              </a:rPr>
              <a:t>Нормы, противоречащие ВТО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2519446" y="6118954"/>
            <a:ext cx="6972646" cy="270752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800" dirty="0" smtClean="0">
                <a:solidFill>
                  <a:schemeClr val="tx1"/>
                </a:solidFill>
              </a:rPr>
              <a:t>Игровые дорожки, картинг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2512019" y="5470882"/>
            <a:ext cx="6984773" cy="545896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800" dirty="0" smtClean="0">
                <a:solidFill>
                  <a:schemeClr val="tx1"/>
                </a:solidFill>
              </a:rPr>
              <a:t>Игровые автоматы без выигрышей, персональных компьютеров, бильярд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2493872" y="2432535"/>
            <a:ext cx="6998219" cy="536521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800" dirty="0" smtClean="0">
                <a:solidFill>
                  <a:schemeClr val="tx1"/>
                </a:solidFill>
              </a:rPr>
              <a:t>Стимулирование активности малого бизнеса: снижение ставки лицензионного сбора в зависимости от категории городов 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2493872" y="1813226"/>
            <a:ext cx="6998220" cy="535652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800" dirty="0" smtClean="0">
                <a:solidFill>
                  <a:schemeClr val="tx1"/>
                </a:solidFill>
              </a:rPr>
              <a:t>Отмена сбора с аукционов и платы за пользование судоходными водными путями</a:t>
            </a:r>
            <a:endParaRPr lang="ru-RU" sz="1800" dirty="0">
              <a:solidFill>
                <a:schemeClr val="tx1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00547" y="3063396"/>
            <a:ext cx="9091544" cy="0"/>
          </a:xfrm>
          <a:prstGeom prst="line">
            <a:avLst/>
          </a:prstGeom>
          <a:ln w="19050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351779" y="957788"/>
            <a:ext cx="1944217" cy="67101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Выравнивание нагрузки </a:t>
            </a:r>
            <a:endParaRPr lang="ru-RU" sz="20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93872" y="957788"/>
            <a:ext cx="6998220" cy="671012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800" dirty="0" smtClean="0">
                <a:solidFill>
                  <a:schemeClr val="tx1"/>
                </a:solidFill>
              </a:rPr>
              <a:t>Снижение ставки социального налога с 11% до 9,5% </a:t>
            </a:r>
            <a:endParaRPr lang="ru-RU" sz="1800" dirty="0">
              <a:solidFill>
                <a:schemeClr val="tx1"/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351779" y="1717024"/>
            <a:ext cx="9091544" cy="0"/>
          </a:xfrm>
          <a:prstGeom prst="line">
            <a:avLst/>
          </a:prstGeom>
          <a:ln w="19050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36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9651" y="2984097"/>
            <a:ext cx="1660494" cy="13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АДМИНИСТРИРОВАНИЕ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034901" y="1065639"/>
            <a:ext cx="7589994" cy="404038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Совершенствование налогового администрирования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>
            <a:off x="439479" y="1257215"/>
            <a:ext cx="59542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8624895" y="1254831"/>
            <a:ext cx="64858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39478" y="1257215"/>
            <a:ext cx="0" cy="4922874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9273480" y="1254831"/>
            <a:ext cx="0" cy="4922874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39478" y="6180089"/>
            <a:ext cx="595423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8624894" y="6152240"/>
            <a:ext cx="648586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1030076" y="1628800"/>
            <a:ext cx="7919111" cy="856678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</a:rPr>
              <a:t>Сохранение</a:t>
            </a:r>
            <a:r>
              <a:rPr lang="ru-RU" sz="2000" dirty="0" smtClean="0">
                <a:solidFill>
                  <a:schemeClr val="tx1"/>
                </a:solidFill>
              </a:rPr>
              <a:t> порога по НДС (</a:t>
            </a:r>
            <a:r>
              <a:rPr lang="ru-RU" sz="2000" b="1" dirty="0" smtClean="0">
                <a:solidFill>
                  <a:schemeClr val="tx1"/>
                </a:solidFill>
              </a:rPr>
              <a:t>30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тыс. МРП</a:t>
            </a:r>
            <a:r>
              <a:rPr lang="ru-RU" sz="2000" dirty="0" smtClean="0">
                <a:solidFill>
                  <a:schemeClr val="tx1"/>
                </a:solidFill>
              </a:rPr>
              <a:t>).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(Предусматривалось: 2018 г. – 25 тыс. МРП, 2019 г. – </a:t>
            </a:r>
            <a:r>
              <a:rPr lang="ru-RU" sz="2000" dirty="0">
                <a:solidFill>
                  <a:schemeClr val="tx1"/>
                </a:solidFill>
              </a:rPr>
              <a:t>20 </a:t>
            </a:r>
            <a:r>
              <a:rPr lang="ru-RU" sz="2000" dirty="0" smtClean="0">
                <a:solidFill>
                  <a:schemeClr val="tx1"/>
                </a:solidFill>
              </a:rPr>
              <a:t>тыс</a:t>
            </a:r>
            <a:r>
              <a:rPr lang="ru-RU" sz="2000" dirty="0">
                <a:solidFill>
                  <a:schemeClr val="tx1"/>
                </a:solidFill>
              </a:rPr>
              <a:t>. МРП</a:t>
            </a:r>
            <a:r>
              <a:rPr lang="ru-RU" sz="2000" dirty="0" smtClean="0">
                <a:solidFill>
                  <a:schemeClr val="tx1"/>
                </a:solidFill>
              </a:rPr>
              <a:t>, 2020 г. – </a:t>
            </a:r>
            <a:r>
              <a:rPr lang="ru-RU" sz="2000" dirty="0">
                <a:solidFill>
                  <a:schemeClr val="tx1"/>
                </a:solidFill>
              </a:rPr>
              <a:t>15 </a:t>
            </a:r>
            <a:r>
              <a:rPr lang="ru-RU" sz="2000" dirty="0" smtClean="0">
                <a:solidFill>
                  <a:schemeClr val="tx1"/>
                </a:solidFill>
              </a:rPr>
              <a:t>тыс</a:t>
            </a:r>
            <a:r>
              <a:rPr lang="ru-RU" sz="2000" dirty="0">
                <a:solidFill>
                  <a:schemeClr val="tx1"/>
                </a:solidFill>
              </a:rPr>
              <a:t>. МРП</a:t>
            </a:r>
            <a:r>
              <a:rPr lang="ru-RU" sz="2000" dirty="0" smtClean="0">
                <a:solidFill>
                  <a:schemeClr val="tx1"/>
                </a:solidFill>
              </a:rPr>
              <a:t>.)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030076" y="3974158"/>
            <a:ext cx="7913673" cy="940386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Сокращение срока исковой давности для МСБ </a:t>
            </a:r>
            <a:r>
              <a:rPr lang="ru-RU" sz="2000" b="1" dirty="0" smtClean="0">
                <a:solidFill>
                  <a:schemeClr val="tx1"/>
                </a:solidFill>
              </a:rPr>
              <a:t>с 5 до 3 лет</a:t>
            </a:r>
            <a:r>
              <a:rPr lang="ru-RU" sz="2000" dirty="0" smtClean="0">
                <a:solidFill>
                  <a:schemeClr val="tx1"/>
                </a:solidFill>
              </a:rPr>
              <a:t>. </a:t>
            </a:r>
            <a:r>
              <a:rPr lang="ru-RU" sz="2000" b="1" dirty="0" smtClean="0">
                <a:solidFill>
                  <a:schemeClr val="tx1"/>
                </a:solidFill>
              </a:rPr>
              <a:t>Для крупных</a:t>
            </a:r>
            <a:r>
              <a:rPr lang="ru-RU" sz="2000" dirty="0" smtClean="0">
                <a:solidFill>
                  <a:schemeClr val="tx1"/>
                </a:solidFill>
              </a:rPr>
              <a:t> налогоплательщиков, состоящих на мониторинге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и недропользователей срок исковой давности </a:t>
            </a:r>
            <a:r>
              <a:rPr lang="ru-RU" sz="2000" b="1" dirty="0" smtClean="0">
                <a:solidFill>
                  <a:schemeClr val="tx1"/>
                </a:solidFill>
              </a:rPr>
              <a:t>сохранить 5 лет 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1030076" y="5015612"/>
            <a:ext cx="7913673" cy="733919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Введение </a:t>
            </a:r>
            <a:r>
              <a:rPr lang="ru-RU" sz="2000" b="1" dirty="0" smtClean="0">
                <a:solidFill>
                  <a:schemeClr val="tx1"/>
                </a:solidFill>
              </a:rPr>
              <a:t>контрольного НДС–счета </a:t>
            </a:r>
            <a:r>
              <a:rPr lang="ru-RU" sz="2000" dirty="0" smtClean="0">
                <a:solidFill>
                  <a:schemeClr val="tx1"/>
                </a:solidFill>
              </a:rPr>
              <a:t>для возврата НДС по приобретенным товарам в РК (с 2019 года)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1030076" y="5949280"/>
            <a:ext cx="7913673" cy="599482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>
                <a:solidFill>
                  <a:schemeClr val="tx1"/>
                </a:solidFill>
              </a:rPr>
              <a:t>Использование </a:t>
            </a:r>
            <a:r>
              <a:rPr lang="ru-RU" sz="2000" b="1" dirty="0">
                <a:solidFill>
                  <a:schemeClr val="tx1"/>
                </a:solidFill>
              </a:rPr>
              <a:t>рекомендаций </a:t>
            </a:r>
            <a:r>
              <a:rPr lang="en-US" sz="2000" b="1" dirty="0">
                <a:solidFill>
                  <a:schemeClr val="tx1"/>
                </a:solidFill>
              </a:rPr>
              <a:t>BEPS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против отмывания </a:t>
            </a:r>
            <a:r>
              <a:rPr lang="ru-RU" sz="2000" dirty="0" smtClean="0">
                <a:solidFill>
                  <a:schemeClr val="tx1"/>
                </a:solidFill>
              </a:rPr>
              <a:t>капитала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034901" y="2636912"/>
            <a:ext cx="7908848" cy="1224135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b="1" dirty="0">
                <a:solidFill>
                  <a:schemeClr val="tx1"/>
                </a:solidFill>
              </a:rPr>
              <a:t>Трехвекторное администрирование</a:t>
            </a:r>
            <a:r>
              <a:rPr lang="ru-RU" sz="2000" dirty="0">
                <a:solidFill>
                  <a:schemeClr val="tx1"/>
                </a:solidFill>
              </a:rPr>
              <a:t>: </a:t>
            </a:r>
            <a:r>
              <a:rPr lang="ru-RU" sz="2000" i="1" dirty="0">
                <a:solidFill>
                  <a:schemeClr val="tx1"/>
                </a:solidFill>
              </a:rPr>
              <a:t>красная зона – контроль, желтая зона – оказание помощи, зеленая зона – отсутствие контроля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r>
              <a:rPr lang="ru-RU" sz="2000" b="1" dirty="0">
                <a:solidFill>
                  <a:schemeClr val="tx1"/>
                </a:solidFill>
              </a:rPr>
              <a:t>Стимулирование попадания в зеленую зону</a:t>
            </a:r>
          </a:p>
        </p:txBody>
      </p:sp>
    </p:spTree>
    <p:extLst>
      <p:ext uri="{BB962C8B-B14F-4D97-AF65-F5344CB8AC3E}">
        <p14:creationId xmlns:p14="http://schemas.microsoft.com/office/powerpoint/2010/main" val="237693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ДАДУТ НАЛОГОВЫЕ НОВШЕСТВА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947810195"/>
              </p:ext>
            </p:extLst>
          </p:nvPr>
        </p:nvGraphicFramePr>
        <p:xfrm>
          <a:off x="200472" y="908720"/>
          <a:ext cx="9433048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4488" y="1196752"/>
            <a:ext cx="43204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dirty="0" smtClean="0">
                <a:latin typeface="Arial Black" pitchFamily="34" charset="0"/>
              </a:rPr>
              <a:t>1</a:t>
            </a:r>
            <a:endParaRPr lang="ru-RU" sz="2300" dirty="0"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81336" y="3429000"/>
            <a:ext cx="56853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dirty="0" smtClean="0">
                <a:latin typeface="Arial Black" pitchFamily="34" charset="0"/>
              </a:rPr>
              <a:t>4</a:t>
            </a:r>
            <a:endParaRPr lang="ru-RU" sz="2300" dirty="0"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81336" y="4221088"/>
            <a:ext cx="43204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dirty="0" smtClean="0">
                <a:latin typeface="Arial Black" pitchFamily="34" charset="0"/>
              </a:rPr>
              <a:t>5</a:t>
            </a:r>
            <a:endParaRPr lang="ru-RU" sz="2300" dirty="0"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1688" y="4941168"/>
            <a:ext cx="43204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dirty="0" smtClean="0">
                <a:latin typeface="Arial Black" pitchFamily="34" charset="0"/>
              </a:rPr>
              <a:t>6</a:t>
            </a:r>
            <a:endParaRPr lang="ru-RU" sz="2300" dirty="0"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9640" y="5733256"/>
            <a:ext cx="43204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dirty="0" smtClean="0">
                <a:latin typeface="Arial Black" pitchFamily="34" charset="0"/>
              </a:rPr>
              <a:t>7</a:t>
            </a:r>
            <a:endParaRPr lang="ru-RU" sz="2300" dirty="0">
              <a:latin typeface="Arial Black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3445" y="1916832"/>
            <a:ext cx="56853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dirty="0" smtClean="0">
                <a:latin typeface="Arial Black" pitchFamily="34" charset="0"/>
              </a:rPr>
              <a:t>2</a:t>
            </a:r>
            <a:endParaRPr lang="ru-RU" sz="2300" dirty="0">
              <a:latin typeface="Arial Black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10562" y="2708920"/>
            <a:ext cx="56853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dirty="0" smtClean="0">
                <a:latin typeface="Arial Black" pitchFamily="34" charset="0"/>
              </a:rPr>
              <a:t>3</a:t>
            </a:r>
            <a:endParaRPr lang="ru-RU" sz="23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89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400" dirty="0" smtClean="0"/>
              <a:t>Спасибо за внимание!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20697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1352" y="4797152"/>
            <a:ext cx="1495076" cy="13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944" y="2780928"/>
            <a:ext cx="1495076" cy="13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88504" y="188640"/>
            <a:ext cx="8930878" cy="677882"/>
          </a:xfrm>
        </p:spPr>
        <p:txBody>
          <a:bodyPr/>
          <a:lstStyle/>
          <a:p>
            <a:pPr algn="ctr">
              <a:spcAft>
                <a:spcPts val="0"/>
              </a:spcAft>
              <a:defRPr/>
            </a:pPr>
            <a:r>
              <a:rPr lang="kk-KZ" dirty="0" smtClean="0">
                <a:latin typeface="Arial" pitchFamily="34" charset="0"/>
                <a:cs typeface="Arial" pitchFamily="34" charset="0"/>
              </a:rPr>
              <a:t>ДЛЯ ЧЕГО НУЖНЫ ИЗМЕНЕНИЯ? ЧТО НОВОГО?</a:t>
            </a:r>
            <a:endParaRPr lang="ru-RU" dirty="0">
              <a:latin typeface="Arial" charset="0"/>
              <a:cs typeface="Arial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288704" y="1004656"/>
            <a:ext cx="0" cy="566470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537176" y="1000318"/>
            <a:ext cx="0" cy="5669042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270066" y="963882"/>
            <a:ext cx="1874622" cy="49850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k-KZ" sz="20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Идеология</a:t>
            </a:r>
            <a:endParaRPr lang="ru-RU" sz="20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430306" y="977917"/>
            <a:ext cx="3998858" cy="48446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k-KZ" sz="20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Стимулирование (Модернизация)</a:t>
            </a:r>
            <a:endParaRPr lang="ru-RU" sz="20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678777" y="963881"/>
            <a:ext cx="3026751" cy="48446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k-KZ" sz="20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Администрирование</a:t>
            </a:r>
            <a:endParaRPr lang="ru-RU" sz="20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72480" y="1530150"/>
            <a:ext cx="1872208" cy="5139210"/>
          </a:xfrm>
          <a:prstGeom prst="rect">
            <a:avLst/>
          </a:prstGeom>
          <a:ln>
            <a:solidFill>
              <a:srgbClr val="00336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82563" indent="-182563" algn="just">
              <a:buFont typeface="Wingdings" pitchFamily="2" charset="2"/>
              <a:buChar char="ü"/>
            </a:pPr>
            <a:endParaRPr lang="kk-KZ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Wingdings" pitchFamily="2" charset="2"/>
              <a:buChar char="ü"/>
            </a:pPr>
            <a:endParaRPr lang="kk-KZ" b="1" dirty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Wingdings" pitchFamily="2" charset="2"/>
              <a:buChar char="ü"/>
            </a:pPr>
            <a:endParaRPr lang="kk-KZ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Wingdings" pitchFamily="2" charset="2"/>
              <a:buChar char="ü"/>
            </a:pPr>
            <a:endParaRPr lang="kk-KZ" b="1" dirty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endParaRPr lang="kk-KZ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Wingdings" pitchFamily="2" charset="2"/>
              <a:buChar char="ü"/>
            </a:pPr>
            <a:r>
              <a:rPr lang="kk-KZ" b="1" dirty="0" smtClean="0">
                <a:solidFill>
                  <a:schemeClr val="tx1"/>
                </a:solidFill>
                <a:latin typeface="Arial Narrow" pitchFamily="34" charset="0"/>
              </a:rPr>
              <a:t>Принцип добросовестности</a:t>
            </a:r>
          </a:p>
          <a:p>
            <a:pPr marL="182563" indent="-182563" algn="just">
              <a:buFont typeface="Wingdings" pitchFamily="2" charset="2"/>
              <a:buChar char="ü"/>
            </a:pPr>
            <a:endParaRPr lang="kk-KZ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Wingdings" pitchFamily="2" charset="2"/>
              <a:buChar char="ü"/>
            </a:pPr>
            <a:r>
              <a:rPr lang="kk-KZ" b="1" dirty="0" smtClean="0">
                <a:solidFill>
                  <a:schemeClr val="tx1"/>
                </a:solidFill>
                <a:latin typeface="Arial Narrow" pitchFamily="34" charset="0"/>
              </a:rPr>
              <a:t>Неясности толкуются в пользу налогоплательщика</a:t>
            </a:r>
          </a:p>
          <a:p>
            <a:pPr marL="182563" indent="-182563" algn="just">
              <a:buFont typeface="Wingdings" pitchFamily="2" charset="2"/>
              <a:buChar char="ü"/>
            </a:pPr>
            <a:endParaRPr lang="kk-KZ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Wingdings" pitchFamily="2" charset="2"/>
              <a:buChar char="ü"/>
            </a:pPr>
            <a:r>
              <a:rPr lang="kk-KZ" b="1" dirty="0" smtClean="0">
                <a:solidFill>
                  <a:schemeClr val="tx1"/>
                </a:solidFill>
                <a:latin typeface="Arial Narrow" pitchFamily="34" charset="0"/>
              </a:rPr>
              <a:t>Отмена санкции при отзыве разъяснений </a:t>
            </a:r>
          </a:p>
          <a:p>
            <a:pPr marL="182563" indent="-182563" algn="just">
              <a:buFont typeface="Wingdings" pitchFamily="2" charset="2"/>
              <a:buChar char="ü"/>
            </a:pPr>
            <a:endParaRPr lang="kk-KZ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Wingdings" pitchFamily="2" charset="2"/>
              <a:buChar char="ü"/>
            </a:pPr>
            <a:r>
              <a:rPr lang="kk-KZ" b="1" dirty="0" smtClean="0">
                <a:solidFill>
                  <a:schemeClr val="tx1"/>
                </a:solidFill>
                <a:latin typeface="Arial Narrow" pitchFamily="34" charset="0"/>
              </a:rPr>
              <a:t>Структура. Персонализация разделов: каждая категория охвачена своим разделом</a:t>
            </a:r>
          </a:p>
          <a:p>
            <a:pPr marL="182563" indent="-182563" algn="just">
              <a:buFont typeface="Wingdings" pitchFamily="2" charset="2"/>
              <a:buChar char="ü"/>
            </a:pPr>
            <a:endParaRPr lang="kk-KZ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Wingdings" pitchFamily="2" charset="2"/>
              <a:buChar char="ü"/>
            </a:pPr>
            <a:r>
              <a:rPr lang="kk-KZ" b="1" dirty="0" smtClean="0">
                <a:solidFill>
                  <a:schemeClr val="tx1"/>
                </a:solidFill>
                <a:latin typeface="Arial Narrow" pitchFamily="34" charset="0"/>
              </a:rPr>
              <a:t>Принятие поправок до 1 июля одним законом</a:t>
            </a:r>
          </a:p>
          <a:p>
            <a:pPr algn="just"/>
            <a:endParaRPr lang="kk-KZ" b="1" dirty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endParaRPr lang="kk-KZ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endParaRPr lang="kk-KZ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endParaRPr lang="kk-KZ" b="1" dirty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endParaRPr lang="kk-KZ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endParaRPr lang="kk-KZ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endParaRPr lang="kk-KZ" b="1" dirty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Wingdings" pitchFamily="2" charset="2"/>
              <a:buChar char="ü"/>
            </a:pPr>
            <a:endParaRPr lang="kk-KZ" b="1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432720" y="1530150"/>
            <a:ext cx="3960439" cy="5139210"/>
          </a:xfrm>
          <a:prstGeom prst="rect">
            <a:avLst/>
          </a:prstGeom>
          <a:ln>
            <a:solidFill>
              <a:srgbClr val="00336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82563" indent="-182563" algn="just">
              <a:buFont typeface="Wingdings" pitchFamily="2" charset="2"/>
              <a:buChar char="ü"/>
            </a:pPr>
            <a:r>
              <a:rPr lang="kk-KZ" b="1" dirty="0">
                <a:solidFill>
                  <a:schemeClr val="tx1"/>
                </a:solidFill>
                <a:latin typeface="Arial Narrow" pitchFamily="34" charset="0"/>
              </a:rPr>
              <a:t>МСБ и АПК</a:t>
            </a:r>
          </a:p>
          <a:p>
            <a:pPr marL="182563" indent="-182563" algn="just">
              <a:buFont typeface="Arial" pitchFamily="34" charset="0"/>
              <a:buChar char="•"/>
            </a:pPr>
            <a:r>
              <a:rPr lang="kk-KZ" i="1" dirty="0" smtClean="0">
                <a:solidFill>
                  <a:schemeClr val="tx1"/>
                </a:solidFill>
                <a:latin typeface="Arial Narrow" pitchFamily="34" charset="0"/>
              </a:rPr>
              <a:t>сохранение текущих режимов, введение режима фиксированного вычета</a:t>
            </a:r>
          </a:p>
          <a:p>
            <a:pPr marL="182563" indent="-182563" algn="just">
              <a:buFont typeface="Arial" pitchFamily="34" charset="0"/>
              <a:buChar char="•"/>
            </a:pPr>
            <a:endParaRPr lang="kk-KZ" sz="1100" i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Wingdings" pitchFamily="2" charset="2"/>
              <a:buChar char="ü"/>
            </a:pPr>
            <a:r>
              <a:rPr lang="kk-KZ" b="1" dirty="0" smtClean="0">
                <a:solidFill>
                  <a:schemeClr val="tx1"/>
                </a:solidFill>
                <a:latin typeface="Arial Narrow" pitchFamily="34" charset="0"/>
              </a:rPr>
              <a:t>Недропользование</a:t>
            </a:r>
          </a:p>
          <a:p>
            <a:pPr marL="182563" indent="-182563" algn="just">
              <a:buFont typeface="Arial" pitchFamily="34" charset="0"/>
              <a:buChar char="•"/>
            </a:pPr>
            <a:r>
              <a:rPr lang="kk-KZ" i="1" dirty="0">
                <a:solidFill>
                  <a:schemeClr val="tx1"/>
                </a:solidFill>
                <a:latin typeface="Arial Narrow" pitchFamily="34" charset="0"/>
              </a:rPr>
              <a:t>альтернативный налог на недропользование, арендные платежи для горнорудного сектора, снижение НДПИ </a:t>
            </a:r>
            <a:r>
              <a:rPr lang="kk-KZ" i="1" dirty="0" smtClean="0">
                <a:solidFill>
                  <a:schemeClr val="tx1"/>
                </a:solidFill>
                <a:latin typeface="Arial Narrow" pitchFamily="34" charset="0"/>
              </a:rPr>
              <a:t>для олова</a:t>
            </a:r>
            <a:r>
              <a:rPr lang="kk-KZ" i="1" dirty="0">
                <a:solidFill>
                  <a:schemeClr val="tx1"/>
                </a:solidFill>
                <a:latin typeface="Arial Narrow" pitchFamily="34" charset="0"/>
              </a:rPr>
              <a:t>, отмена </a:t>
            </a:r>
            <a:r>
              <a:rPr lang="kk-KZ" i="1" dirty="0" smtClean="0">
                <a:solidFill>
                  <a:schemeClr val="tx1"/>
                </a:solidFill>
                <a:latin typeface="Arial Narrow" pitchFamily="34" charset="0"/>
              </a:rPr>
              <a:t>налога на сверхприбыль для ГМК и бонуса </a:t>
            </a:r>
            <a:r>
              <a:rPr lang="kk-KZ" i="1" dirty="0">
                <a:solidFill>
                  <a:schemeClr val="tx1"/>
                </a:solidFill>
                <a:latin typeface="Arial Narrow" pitchFamily="34" charset="0"/>
              </a:rPr>
              <a:t>коммерческого </a:t>
            </a:r>
            <a:r>
              <a:rPr lang="kk-KZ" i="1" dirty="0" smtClean="0">
                <a:solidFill>
                  <a:schemeClr val="tx1"/>
                </a:solidFill>
                <a:latin typeface="Arial Narrow" pitchFamily="34" charset="0"/>
              </a:rPr>
              <a:t>обнаружения</a:t>
            </a:r>
            <a:endParaRPr lang="kk-KZ" i="1" dirty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Arial" pitchFamily="34" charset="0"/>
              <a:buChar char="•"/>
            </a:pPr>
            <a:endParaRPr lang="kk-KZ" sz="1100" i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Wingdings" pitchFamily="2" charset="2"/>
              <a:buChar char="ü"/>
            </a:pPr>
            <a:r>
              <a:rPr lang="kk-KZ" b="1" dirty="0" smtClean="0">
                <a:solidFill>
                  <a:schemeClr val="tx1"/>
                </a:solidFill>
                <a:latin typeface="Arial Narrow" pitchFamily="34" charset="0"/>
              </a:rPr>
              <a:t>Финансовый сектор</a:t>
            </a:r>
          </a:p>
          <a:p>
            <a:pPr marL="182563" indent="-182563" algn="just">
              <a:buFont typeface="Arial" pitchFamily="34" charset="0"/>
              <a:buChar char="•"/>
            </a:pPr>
            <a:r>
              <a:rPr lang="kk-KZ" i="1" dirty="0" smtClean="0">
                <a:solidFill>
                  <a:schemeClr val="tx1"/>
                </a:solidFill>
                <a:latin typeface="Arial Narrow" pitchFamily="34" charset="0"/>
              </a:rPr>
              <a:t>Налогообложение дисконта коллектора по факту, Изменение порядка налогообложения по страхованию</a:t>
            </a:r>
          </a:p>
          <a:p>
            <a:pPr marL="182563" indent="-182563" algn="just">
              <a:buFont typeface="Arial" pitchFamily="34" charset="0"/>
              <a:buChar char="•"/>
            </a:pPr>
            <a:endParaRPr lang="kk-KZ" sz="1100" i="1" dirty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Wingdings" panose="05000000000000000000" pitchFamily="2" charset="2"/>
              <a:buChar char="ü"/>
            </a:pPr>
            <a:r>
              <a:rPr lang="kk-KZ" b="1" dirty="0" smtClean="0">
                <a:solidFill>
                  <a:schemeClr val="tx1"/>
                </a:solidFill>
                <a:latin typeface="Arial Narrow" pitchFamily="34" charset="0"/>
              </a:rPr>
              <a:t>Реальный сектор</a:t>
            </a:r>
          </a:p>
          <a:p>
            <a:pPr marL="182563" indent="-182563" algn="just">
              <a:buFont typeface="Arial" panose="020B0604020202020204" pitchFamily="34" charset="0"/>
              <a:buChar char="•"/>
            </a:pPr>
            <a:r>
              <a:rPr lang="kk-KZ" i="1" dirty="0" smtClean="0">
                <a:solidFill>
                  <a:schemeClr val="tx1"/>
                </a:solidFill>
                <a:latin typeface="Arial Narrow" pitchFamily="34" charset="0"/>
              </a:rPr>
              <a:t>НДС-льгота для автопроизводителей и СЭЗ-ов</a:t>
            </a:r>
          </a:p>
          <a:p>
            <a:pPr marL="182563" indent="-182563" algn="just">
              <a:buFont typeface="Arial" panose="020B0604020202020204" pitchFamily="34" charset="0"/>
              <a:buChar char="•"/>
            </a:pPr>
            <a:endParaRPr lang="kk-KZ" sz="1100" i="1" dirty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Wingdings" panose="05000000000000000000" pitchFamily="2" charset="2"/>
              <a:buChar char="ü"/>
            </a:pPr>
            <a:r>
              <a:rPr lang="kk-KZ" b="1" dirty="0" smtClean="0">
                <a:solidFill>
                  <a:schemeClr val="tx1"/>
                </a:solidFill>
                <a:latin typeface="Arial Narrow" pitchFamily="34" charset="0"/>
              </a:rPr>
              <a:t>СЭЗы и </a:t>
            </a:r>
            <a:r>
              <a:rPr lang="kk-KZ" b="1" dirty="0">
                <a:solidFill>
                  <a:schemeClr val="tx1"/>
                </a:solidFill>
                <a:latin typeface="Arial Narrow" pitchFamily="34" charset="0"/>
              </a:rPr>
              <a:t>Инвестиционные приоритетные </a:t>
            </a:r>
            <a:r>
              <a:rPr lang="kk-KZ" b="1" dirty="0" smtClean="0">
                <a:solidFill>
                  <a:schemeClr val="tx1"/>
                </a:solidFill>
                <a:latin typeface="Arial Narrow" pitchFamily="34" charset="0"/>
              </a:rPr>
              <a:t>контракты</a:t>
            </a:r>
          </a:p>
          <a:p>
            <a:pPr marL="182563" indent="-182563" algn="just">
              <a:buFont typeface="Arial" panose="020B0604020202020204" pitchFamily="34" charset="0"/>
              <a:buChar char="•"/>
            </a:pPr>
            <a:r>
              <a:rPr lang="kk-KZ" i="1" dirty="0" smtClean="0">
                <a:solidFill>
                  <a:schemeClr val="tx1"/>
                </a:solidFill>
                <a:latin typeface="Arial Narrow" pitchFamily="34" charset="0"/>
              </a:rPr>
              <a:t>модернизация льгот</a:t>
            </a:r>
          </a:p>
          <a:p>
            <a:pPr marL="182563" indent="-182563" algn="just">
              <a:buFont typeface="Arial" panose="020B0604020202020204" pitchFamily="34" charset="0"/>
              <a:buChar char="•"/>
            </a:pPr>
            <a:endParaRPr lang="kk-KZ" sz="1100" i="1" dirty="0">
              <a:solidFill>
                <a:schemeClr val="tx1"/>
              </a:solidFill>
              <a:latin typeface="Arial Narrow" pitchFamily="34" charset="0"/>
            </a:endParaRPr>
          </a:p>
          <a:p>
            <a:pPr indent="182563" algn="just">
              <a:buFont typeface="Wingdings" pitchFamily="2" charset="2"/>
              <a:buChar char="ü"/>
            </a:pPr>
            <a:r>
              <a:rPr lang="kk-KZ" b="1" dirty="0" smtClean="0">
                <a:solidFill>
                  <a:schemeClr val="tx1"/>
                </a:solidFill>
                <a:latin typeface="Arial Narrow" pitchFamily="34" charset="0"/>
              </a:rPr>
              <a:t>Снижение ставки социального налога</a:t>
            </a:r>
          </a:p>
          <a:p>
            <a:pPr indent="182563" algn="just">
              <a:buFont typeface="Wingdings" pitchFamily="2" charset="2"/>
              <a:buChar char="ü"/>
            </a:pPr>
            <a:endParaRPr lang="kk-KZ" sz="1000" b="1" i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689737" y="1530150"/>
            <a:ext cx="3015791" cy="5139210"/>
          </a:xfrm>
          <a:prstGeom prst="rect">
            <a:avLst/>
          </a:prstGeom>
          <a:ln>
            <a:solidFill>
              <a:srgbClr val="00336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82563" indent="-182563" algn="just"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Arial Narrow" pitchFamily="34" charset="0"/>
              </a:rPr>
              <a:t>Сохранение порога по НДС (30 тыс. МРП, 68 млн. тенге)</a:t>
            </a:r>
          </a:p>
          <a:p>
            <a:pPr marL="182563" indent="-182563" algn="just"/>
            <a:endParaRPr lang="ru-RU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Arial Narrow" pitchFamily="34" charset="0"/>
              </a:rPr>
              <a:t>Снижение срока исковой давности для МСБ с 5 до 3 лет.</a:t>
            </a:r>
          </a:p>
          <a:p>
            <a:pPr marL="182563" indent="-182563" algn="just"/>
            <a:endParaRPr lang="ru-RU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Arial Narrow" pitchFamily="34" charset="0"/>
              </a:rPr>
              <a:t>Трехвекторное администрирование: </a:t>
            </a:r>
            <a:r>
              <a:rPr lang="ru-RU" i="1" dirty="0" smtClean="0">
                <a:solidFill>
                  <a:schemeClr val="tx1"/>
                </a:solidFill>
                <a:latin typeface="Arial Narrow" pitchFamily="34" charset="0"/>
              </a:rPr>
              <a:t>красная зона – контроль, желтая зона – оказание помощи, зеленая зона – отсутствие контроля. </a:t>
            </a:r>
            <a:r>
              <a:rPr lang="ru-RU" b="1" dirty="0" smtClean="0">
                <a:solidFill>
                  <a:schemeClr val="tx1"/>
                </a:solidFill>
                <a:latin typeface="Arial Narrow" pitchFamily="34" charset="0"/>
              </a:rPr>
              <a:t>Стимулирование попадания в зеленую зону</a:t>
            </a:r>
          </a:p>
          <a:p>
            <a:pPr marL="182563" indent="-182563" algn="just"/>
            <a:endParaRPr lang="ru-RU" i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tx1"/>
                </a:solidFill>
                <a:latin typeface="Arial Narrow" pitchFamily="34" charset="0"/>
              </a:rPr>
              <a:t>Сокращение оснований налоговых проверок</a:t>
            </a:r>
          </a:p>
          <a:p>
            <a:pPr marL="182563" indent="-182563" algn="just">
              <a:buFont typeface="Wingdings" pitchFamily="2" charset="2"/>
              <a:buChar char="ü"/>
            </a:pPr>
            <a:endParaRPr lang="ru-RU" i="1" dirty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tx1"/>
                </a:solidFill>
                <a:latin typeface="Arial Narrow" pitchFamily="34" charset="0"/>
              </a:rPr>
              <a:t>Применение контрольного счета НДС на добровольной основе</a:t>
            </a:r>
          </a:p>
          <a:p>
            <a:pPr marL="182563" indent="-182563" algn="just">
              <a:buFont typeface="Wingdings" pitchFamily="2" charset="2"/>
              <a:buChar char="ü"/>
            </a:pPr>
            <a:endParaRPr lang="kk-KZ" b="1" dirty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Arial Narrow" pitchFamily="34" charset="0"/>
              </a:rPr>
              <a:t>Международные </a:t>
            </a:r>
            <a:r>
              <a:rPr lang="ru-RU" b="1" dirty="0">
                <a:solidFill>
                  <a:schemeClr val="tx1"/>
                </a:solidFill>
                <a:latin typeface="Arial Narrow" pitchFamily="34" charset="0"/>
              </a:rPr>
              <a:t>рекомендации против отмывания </a:t>
            </a:r>
            <a:r>
              <a:rPr lang="ru-RU" b="1" dirty="0" smtClean="0">
                <a:solidFill>
                  <a:schemeClr val="tx1"/>
                </a:solidFill>
                <a:latin typeface="Arial Narrow" pitchFamily="34" charset="0"/>
              </a:rPr>
              <a:t>капитала (</a:t>
            </a:r>
            <a:r>
              <a:rPr lang="en-US" b="1" dirty="0" smtClean="0">
                <a:solidFill>
                  <a:schemeClr val="tx1"/>
                </a:solidFill>
                <a:latin typeface="Arial Narrow" pitchFamily="34" charset="0"/>
              </a:rPr>
              <a:t>BEPS</a:t>
            </a:r>
            <a:r>
              <a:rPr lang="ru-RU" b="1" dirty="0" smtClean="0">
                <a:solidFill>
                  <a:schemeClr val="tx1"/>
                </a:solidFill>
                <a:latin typeface="Arial Narrow" pitchFamily="34" charset="0"/>
              </a:rPr>
              <a:t>)  (Контроль офшоров)</a:t>
            </a:r>
          </a:p>
          <a:p>
            <a:pPr algn="just"/>
            <a:endParaRPr lang="ru-RU" sz="1800" b="1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41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6496" y="260648"/>
            <a:ext cx="8930878" cy="576064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ru-RU" sz="1800" dirty="0" smtClean="0">
                <a:latin typeface="Arial" charset="0"/>
                <a:cs typeface="Arial" charset="0"/>
              </a:rPr>
              <a:t>ИДЕОЛОГИЯ </a:t>
            </a:r>
            <a:endParaRPr lang="ru-RU" sz="1800" dirty="0">
              <a:latin typeface="Arial" charset="0"/>
              <a:cs typeface="Arial" charset="0"/>
            </a:endParaRPr>
          </a:p>
        </p:txBody>
      </p:sp>
      <p:cxnSp>
        <p:nvCxnSpPr>
          <p:cNvPr id="4" name="Прямая соединительная линия 3"/>
          <p:cNvCxnSpPr>
            <a:stCxn id="8" idx="4"/>
          </p:cNvCxnSpPr>
          <p:nvPr/>
        </p:nvCxnSpPr>
        <p:spPr>
          <a:xfrm>
            <a:off x="678766" y="1447660"/>
            <a:ext cx="0" cy="401603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1338948" y="1788847"/>
            <a:ext cx="7944410" cy="73364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</a:rPr>
              <a:t>Отмена штрафа и пени</a:t>
            </a:r>
            <a:r>
              <a:rPr lang="ru-RU" sz="2000" dirty="0" smtClean="0">
                <a:solidFill>
                  <a:schemeClr val="tx1"/>
                </a:solidFill>
              </a:rPr>
              <a:t>, если налоговые органы </a:t>
            </a:r>
            <a:r>
              <a:rPr lang="ru-RU" sz="2000" b="1" dirty="0" smtClean="0">
                <a:solidFill>
                  <a:schemeClr val="tx1"/>
                </a:solidFill>
              </a:rPr>
              <a:t>неправильно разъясняют </a:t>
            </a:r>
            <a:r>
              <a:rPr lang="ru-RU" sz="2000" dirty="0" smtClean="0">
                <a:solidFill>
                  <a:schemeClr val="tx1"/>
                </a:solidFill>
              </a:rPr>
              <a:t>Налоговый кодекс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26069" y="3359384"/>
            <a:ext cx="7958499" cy="73364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Больше времени бизнесу для изучения изменений в Налоговый кодекс (поправки принимаются </a:t>
            </a:r>
            <a:r>
              <a:rPr lang="ru-RU" sz="2000" b="1" dirty="0" smtClean="0">
                <a:solidFill>
                  <a:schemeClr val="tx1"/>
                </a:solidFill>
              </a:rPr>
              <a:t>не позднее 1 июля</a:t>
            </a:r>
            <a:r>
              <a:rPr lang="ru-RU" sz="2000" dirty="0" smtClean="0">
                <a:solidFill>
                  <a:schemeClr val="tx1"/>
                </a:solidFill>
              </a:rPr>
              <a:t>)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98769" y="4339010"/>
            <a:ext cx="7958500" cy="73364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Отмена многочисленных поправок (</a:t>
            </a:r>
            <a:r>
              <a:rPr lang="ru-RU" sz="2000" b="1" dirty="0" smtClean="0">
                <a:solidFill>
                  <a:schemeClr val="tx1"/>
                </a:solidFill>
              </a:rPr>
              <a:t>запрет</a:t>
            </a:r>
            <a:r>
              <a:rPr lang="ru-RU" sz="2000" dirty="0" smtClean="0">
                <a:solidFill>
                  <a:schemeClr val="tx1"/>
                </a:solidFill>
              </a:rPr>
              <a:t> на внесение изменений </a:t>
            </a:r>
            <a:r>
              <a:rPr lang="ru-RU" sz="2000" b="1" dirty="0" smtClean="0">
                <a:solidFill>
                  <a:schemeClr val="tx1"/>
                </a:solidFill>
              </a:rPr>
              <a:t>сопутствующими законами</a:t>
            </a:r>
            <a:r>
              <a:rPr lang="ru-RU" sz="2000" dirty="0" smtClean="0">
                <a:solidFill>
                  <a:schemeClr val="tx1"/>
                </a:solidFill>
              </a:rPr>
              <a:t>)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95737" y="1019654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</a:t>
            </a:r>
            <a:endParaRPr lang="ru-RU" sz="1600" dirty="0"/>
          </a:p>
        </p:txBody>
      </p:sp>
      <p:sp>
        <p:nvSpPr>
          <p:cNvPr id="9" name="Овал 8"/>
          <p:cNvSpPr/>
          <p:nvPr/>
        </p:nvSpPr>
        <p:spPr>
          <a:xfrm>
            <a:off x="367767" y="2681536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3</a:t>
            </a:r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368941" y="1941667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2</a:t>
            </a:r>
            <a:endParaRPr lang="ru-RU" sz="16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58688" y="2704563"/>
            <a:ext cx="7944410" cy="428007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Усиливается требование к </a:t>
            </a:r>
            <a:r>
              <a:rPr lang="ru-RU" sz="2000" b="1" dirty="0" smtClean="0">
                <a:solidFill>
                  <a:schemeClr val="tx1"/>
                </a:solidFill>
              </a:rPr>
              <a:t>обоснованности доначислений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71122" y="3453736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4</a:t>
            </a:r>
            <a:endParaRPr lang="ru-RU" sz="1600" dirty="0"/>
          </a:p>
        </p:txBody>
      </p:sp>
      <p:cxnSp>
        <p:nvCxnSpPr>
          <p:cNvPr id="14" name="Прямая соединительная линия 13"/>
          <p:cNvCxnSpPr>
            <a:stCxn id="8" idx="6"/>
          </p:cNvCxnSpPr>
          <p:nvPr/>
        </p:nvCxnSpPr>
        <p:spPr>
          <a:xfrm>
            <a:off x="961794" y="1233657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900420" y="4694008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925120" y="2185738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931982" y="2900860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931982" y="3700846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19" name="Овал 18"/>
          <p:cNvSpPr/>
          <p:nvPr/>
        </p:nvSpPr>
        <p:spPr>
          <a:xfrm>
            <a:off x="367767" y="4480005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5</a:t>
            </a:r>
            <a:endParaRPr lang="ru-RU" sz="16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366467" y="1012590"/>
            <a:ext cx="7928852" cy="576064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Все неясности и неточности </a:t>
            </a:r>
            <a:r>
              <a:rPr lang="ru-RU" sz="2000" b="1" dirty="0" smtClean="0">
                <a:solidFill>
                  <a:schemeClr val="tx1"/>
                </a:solidFill>
              </a:rPr>
              <a:t>толкуются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в пользу налогоплательщика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326069" y="5287156"/>
            <a:ext cx="7931200" cy="950156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kk-KZ" sz="2000" b="1" dirty="0" smtClean="0">
                <a:solidFill>
                  <a:schemeClr val="tx1"/>
                </a:solidFill>
              </a:rPr>
              <a:t>Новая структура</a:t>
            </a:r>
            <a:r>
              <a:rPr lang="kk-KZ" sz="20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kk-KZ" sz="2000" dirty="0" smtClean="0">
                <a:solidFill>
                  <a:schemeClr val="tx1"/>
                </a:solidFill>
              </a:rPr>
              <a:t>Персонализация </a:t>
            </a:r>
            <a:r>
              <a:rPr lang="kk-KZ" sz="2000" dirty="0">
                <a:solidFill>
                  <a:schemeClr val="tx1"/>
                </a:solidFill>
              </a:rPr>
              <a:t>разделов: каждая категория охвачена </a:t>
            </a:r>
            <a:r>
              <a:rPr lang="kk-KZ" sz="2000" b="1" dirty="0">
                <a:solidFill>
                  <a:schemeClr val="tx1"/>
                </a:solidFill>
              </a:rPr>
              <a:t>своим разделом</a:t>
            </a:r>
          </a:p>
        </p:txBody>
      </p:sp>
      <p:sp>
        <p:nvSpPr>
          <p:cNvPr id="25" name="Овал 24"/>
          <p:cNvSpPr/>
          <p:nvPr/>
        </p:nvSpPr>
        <p:spPr>
          <a:xfrm>
            <a:off x="395737" y="5426233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6</a:t>
            </a:r>
            <a:endParaRPr lang="ru-RU" sz="1600" dirty="0"/>
          </a:p>
        </p:txBody>
      </p:sp>
      <p:cxnSp>
        <p:nvCxnSpPr>
          <p:cNvPr id="26" name="Прямая соединительная линия 25"/>
          <p:cNvCxnSpPr>
            <a:stCxn id="25" idx="6"/>
          </p:cNvCxnSpPr>
          <p:nvPr/>
        </p:nvCxnSpPr>
        <p:spPr>
          <a:xfrm>
            <a:off x="961794" y="5640236"/>
            <a:ext cx="342576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288080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785" y="3283487"/>
            <a:ext cx="1495076" cy="1338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9872" y="414122"/>
            <a:ext cx="8864214" cy="373602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ru-RU" sz="1800" dirty="0" smtClean="0">
                <a:latin typeface="Arial" charset="0"/>
                <a:cs typeface="Arial" charset="0"/>
              </a:rPr>
              <a:t>РЕЖИМЫ ДЛЯ </a:t>
            </a:r>
            <a:r>
              <a:rPr lang="kk-KZ" sz="1800" dirty="0" smtClean="0"/>
              <a:t>МСБ И </a:t>
            </a:r>
            <a:r>
              <a:rPr lang="kk-KZ" sz="1800" dirty="0"/>
              <a:t>АПК</a:t>
            </a:r>
            <a:endParaRPr lang="ru-RU" sz="1800" dirty="0">
              <a:latin typeface="Arial" charset="0"/>
              <a:cs typeface="Arial" charset="0"/>
            </a:endParaRPr>
          </a:p>
        </p:txBody>
      </p:sp>
      <p:cxnSp>
        <p:nvCxnSpPr>
          <p:cNvPr id="4" name="Прямая соединительная линия 3"/>
          <p:cNvCxnSpPr>
            <a:stCxn id="8" idx="4"/>
            <a:endCxn id="25" idx="0"/>
          </p:cNvCxnSpPr>
          <p:nvPr/>
        </p:nvCxnSpPr>
        <p:spPr>
          <a:xfrm>
            <a:off x="379545" y="1583533"/>
            <a:ext cx="30327" cy="4245889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904970" y="1982698"/>
            <a:ext cx="8872563" cy="659768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800" dirty="0">
                <a:solidFill>
                  <a:schemeClr val="tx1"/>
                </a:solidFill>
              </a:rPr>
              <a:t>Введение </a:t>
            </a:r>
            <a:r>
              <a:rPr lang="ru-RU" sz="1800" b="1" dirty="0">
                <a:solidFill>
                  <a:schemeClr val="tx1"/>
                </a:solidFill>
              </a:rPr>
              <a:t>режима фиксированного </a:t>
            </a:r>
            <a:r>
              <a:rPr lang="ru-RU" sz="1800" b="1" dirty="0" smtClean="0">
                <a:solidFill>
                  <a:schemeClr val="tx1"/>
                </a:solidFill>
              </a:rPr>
              <a:t>вычета</a:t>
            </a:r>
            <a:r>
              <a:rPr lang="ru-RU" sz="1800" dirty="0" smtClean="0">
                <a:solidFill>
                  <a:schemeClr val="tx1"/>
                </a:solidFill>
              </a:rPr>
              <a:t>. </a:t>
            </a:r>
            <a:r>
              <a:rPr lang="ru-RU" sz="1800" dirty="0">
                <a:solidFill>
                  <a:schemeClr val="tx1"/>
                </a:solidFill>
              </a:rPr>
              <a:t>Налоговая база исчисляется как </a:t>
            </a:r>
            <a:r>
              <a:rPr lang="ru-RU" sz="1800" b="1" dirty="0">
                <a:solidFill>
                  <a:schemeClr val="tx1"/>
                </a:solidFill>
              </a:rPr>
              <a:t>разница</a:t>
            </a:r>
            <a:r>
              <a:rPr lang="ru-RU" sz="1800" dirty="0">
                <a:solidFill>
                  <a:schemeClr val="tx1"/>
                </a:solidFill>
              </a:rPr>
              <a:t> между доходами и расходами. </a:t>
            </a:r>
            <a:r>
              <a:rPr lang="ru-RU" sz="1800" b="1" dirty="0" smtClean="0">
                <a:solidFill>
                  <a:schemeClr val="tx1"/>
                </a:solidFill>
              </a:rPr>
              <a:t>Право </a:t>
            </a:r>
            <a:r>
              <a:rPr lang="ru-RU" sz="1800" b="1" dirty="0">
                <a:solidFill>
                  <a:schemeClr val="tx1"/>
                </a:solidFill>
              </a:rPr>
              <a:t>выбора </a:t>
            </a:r>
            <a:r>
              <a:rPr lang="ru-RU" sz="1800" dirty="0">
                <a:solidFill>
                  <a:schemeClr val="tx1"/>
                </a:solidFill>
              </a:rPr>
              <a:t>режима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04972" y="3463751"/>
            <a:ext cx="8872562" cy="437898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800" b="1" dirty="0">
                <a:solidFill>
                  <a:schemeClr val="tx1"/>
                </a:solidFill>
              </a:rPr>
              <a:t>Патент</a:t>
            </a:r>
            <a:r>
              <a:rPr lang="ru-RU" sz="1800" dirty="0">
                <a:solidFill>
                  <a:schemeClr val="tx1"/>
                </a:solidFill>
              </a:rPr>
              <a:t>. Снижение ставки с </a:t>
            </a:r>
            <a:r>
              <a:rPr lang="ru-RU" sz="1800" b="1" dirty="0">
                <a:solidFill>
                  <a:schemeClr val="tx1"/>
                </a:solidFill>
              </a:rPr>
              <a:t>2% </a:t>
            </a:r>
            <a:r>
              <a:rPr lang="ru-RU" sz="1800" dirty="0">
                <a:solidFill>
                  <a:schemeClr val="tx1"/>
                </a:solidFill>
              </a:rPr>
              <a:t>до </a:t>
            </a:r>
            <a:r>
              <a:rPr lang="ru-RU" sz="1800" b="1" dirty="0">
                <a:solidFill>
                  <a:schemeClr val="tx1"/>
                </a:solidFill>
              </a:rPr>
              <a:t>1% </a:t>
            </a:r>
            <a:r>
              <a:rPr lang="ru-RU" sz="1800" dirty="0">
                <a:solidFill>
                  <a:schemeClr val="tx1"/>
                </a:solidFill>
              </a:rPr>
              <a:t>(отмена социального налога</a:t>
            </a:r>
            <a:r>
              <a:rPr lang="ru-RU" sz="1800" dirty="0" smtClean="0">
                <a:solidFill>
                  <a:schemeClr val="tx1"/>
                </a:solidFill>
              </a:rPr>
              <a:t>)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04971" y="4039542"/>
            <a:ext cx="8872565" cy="1117649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kk-KZ" sz="1800" dirty="0" smtClean="0">
                <a:solidFill>
                  <a:schemeClr val="tx1"/>
                </a:solidFill>
              </a:rPr>
              <a:t>Для плательщиков </a:t>
            </a:r>
            <a:r>
              <a:rPr lang="kk-KZ" sz="1800" b="1" dirty="0" smtClean="0">
                <a:solidFill>
                  <a:schemeClr val="tx1"/>
                </a:solidFill>
              </a:rPr>
              <a:t>ЕЗН </a:t>
            </a:r>
            <a:r>
              <a:rPr lang="kk-KZ" sz="1800" dirty="0" smtClean="0">
                <a:solidFill>
                  <a:schemeClr val="tx1"/>
                </a:solidFill>
              </a:rPr>
              <a:t>отменяется социальный налог </a:t>
            </a:r>
            <a:r>
              <a:rPr lang="kk-KZ" sz="1800" dirty="0">
                <a:solidFill>
                  <a:schemeClr val="tx1"/>
                </a:solidFill>
              </a:rPr>
              <a:t>за главу, членов и работников </a:t>
            </a:r>
            <a:r>
              <a:rPr lang="kk-KZ" sz="1800" dirty="0" smtClean="0">
                <a:solidFill>
                  <a:schemeClr val="tx1"/>
                </a:solidFill>
              </a:rPr>
              <a:t>КФХ, исключается ограничение по осуществлению </a:t>
            </a:r>
            <a:r>
              <a:rPr lang="kk-KZ" sz="1800" dirty="0">
                <a:solidFill>
                  <a:schemeClr val="tx1"/>
                </a:solidFill>
              </a:rPr>
              <a:t>прочих видов </a:t>
            </a:r>
            <a:r>
              <a:rPr lang="kk-KZ" sz="1800" dirty="0" smtClean="0">
                <a:solidFill>
                  <a:schemeClr val="tx1"/>
                </a:solidFill>
              </a:rPr>
              <a:t>деятельности. С 2020г. изменен объект обложения с оценочной стоимости земли на полученный доход (без вычетов)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04395" y="1170000"/>
            <a:ext cx="550300" cy="413533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</a:t>
            </a:r>
            <a:endParaRPr lang="ru-RU" sz="1600" dirty="0"/>
          </a:p>
        </p:txBody>
      </p:sp>
      <p:sp>
        <p:nvSpPr>
          <p:cNvPr id="9" name="Овал 8"/>
          <p:cNvSpPr/>
          <p:nvPr/>
        </p:nvSpPr>
        <p:spPr>
          <a:xfrm>
            <a:off x="114301" y="2865510"/>
            <a:ext cx="522171" cy="475388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3</a:t>
            </a:r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128467" y="2084014"/>
            <a:ext cx="550299" cy="457137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2</a:t>
            </a:r>
            <a:endParaRPr lang="ru-RU" sz="16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04972" y="2830237"/>
            <a:ext cx="8869304" cy="542600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900" b="1" dirty="0">
                <a:solidFill>
                  <a:schemeClr val="tx1"/>
                </a:solidFill>
              </a:rPr>
              <a:t>Упрощенная декларация</a:t>
            </a:r>
            <a:r>
              <a:rPr lang="ru-RU" sz="1900" dirty="0">
                <a:solidFill>
                  <a:schemeClr val="tx1"/>
                </a:solidFill>
              </a:rPr>
              <a:t>. Установление </a:t>
            </a:r>
            <a:r>
              <a:rPr lang="ru-RU" sz="1900" b="1" dirty="0">
                <a:solidFill>
                  <a:schemeClr val="tx1"/>
                </a:solidFill>
              </a:rPr>
              <a:t>единых критериев </a:t>
            </a:r>
            <a:r>
              <a:rPr lang="ru-RU" sz="1900" dirty="0">
                <a:solidFill>
                  <a:schemeClr val="tx1"/>
                </a:solidFill>
              </a:rPr>
              <a:t>для ЮЛ и ИП</a:t>
            </a:r>
          </a:p>
        </p:txBody>
      </p:sp>
      <p:sp>
        <p:nvSpPr>
          <p:cNvPr id="13" name="Овал 12"/>
          <p:cNvSpPr/>
          <p:nvPr/>
        </p:nvSpPr>
        <p:spPr>
          <a:xfrm>
            <a:off x="132332" y="3479352"/>
            <a:ext cx="514113" cy="40342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4</a:t>
            </a:r>
            <a:endParaRPr lang="ru-RU" sz="1600" dirty="0"/>
          </a:p>
        </p:txBody>
      </p:sp>
      <p:cxnSp>
        <p:nvCxnSpPr>
          <p:cNvPr id="14" name="Прямая соединительная линия 13"/>
          <p:cNvCxnSpPr>
            <a:stCxn id="8" idx="6"/>
            <a:endCxn id="20" idx="1"/>
          </p:cNvCxnSpPr>
          <p:nvPr/>
        </p:nvCxnSpPr>
        <p:spPr>
          <a:xfrm>
            <a:off x="654695" y="1376767"/>
            <a:ext cx="250277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646638" y="4761633"/>
            <a:ext cx="228695" cy="5745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6" name="Прямая соединительная линия 15"/>
          <p:cNvCxnSpPr>
            <a:stCxn id="10" idx="6"/>
            <a:endCxn id="5" idx="1"/>
          </p:cNvCxnSpPr>
          <p:nvPr/>
        </p:nvCxnSpPr>
        <p:spPr>
          <a:xfrm flipV="1">
            <a:off x="678766" y="2312582"/>
            <a:ext cx="226204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7" name="Прямая соединительная линия 16"/>
          <p:cNvCxnSpPr>
            <a:stCxn id="9" idx="6"/>
            <a:endCxn id="12" idx="1"/>
          </p:cNvCxnSpPr>
          <p:nvPr/>
        </p:nvCxnSpPr>
        <p:spPr>
          <a:xfrm flipV="1">
            <a:off x="636472" y="3101537"/>
            <a:ext cx="268500" cy="1667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8" name="Прямая соединительная линия 17"/>
          <p:cNvCxnSpPr>
            <a:stCxn id="13" idx="6"/>
            <a:endCxn id="6" idx="1"/>
          </p:cNvCxnSpPr>
          <p:nvPr/>
        </p:nvCxnSpPr>
        <p:spPr>
          <a:xfrm>
            <a:off x="646445" y="3681065"/>
            <a:ext cx="258527" cy="1635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19" name="Овал 18"/>
          <p:cNvSpPr/>
          <p:nvPr/>
        </p:nvSpPr>
        <p:spPr>
          <a:xfrm>
            <a:off x="128467" y="4545307"/>
            <a:ext cx="556708" cy="502062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5</a:t>
            </a:r>
            <a:endParaRPr lang="ru-RU" sz="16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904972" y="980728"/>
            <a:ext cx="8872562" cy="792079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800" b="1" dirty="0" smtClean="0">
                <a:solidFill>
                  <a:schemeClr val="tx1"/>
                </a:solidFill>
              </a:rPr>
              <a:t>Сохранение</a:t>
            </a:r>
            <a:r>
              <a:rPr lang="ru-RU" sz="1800" dirty="0" smtClean="0">
                <a:solidFill>
                  <a:schemeClr val="tx1"/>
                </a:solidFill>
              </a:rPr>
              <a:t> всех действующих </a:t>
            </a:r>
            <a:r>
              <a:rPr lang="ru-RU" sz="1800" b="1" dirty="0" smtClean="0">
                <a:solidFill>
                  <a:schemeClr val="tx1"/>
                </a:solidFill>
              </a:rPr>
              <a:t>специальных налоговых режимов </a:t>
            </a:r>
            <a:r>
              <a:rPr lang="ru-RU" sz="1800" dirty="0" smtClean="0">
                <a:solidFill>
                  <a:schemeClr val="tx1"/>
                </a:solidFill>
              </a:rPr>
              <a:t>(патент, упрощенная декларация, единый земельный налог (ЕЗН), режим СХТП (-70%)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875333" y="5301208"/>
            <a:ext cx="8902200" cy="1104278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800" b="1" dirty="0" smtClean="0">
                <a:solidFill>
                  <a:schemeClr val="tx1"/>
                </a:solidFill>
              </a:rPr>
              <a:t>Режим для  СХТП</a:t>
            </a:r>
            <a:r>
              <a:rPr lang="ru-RU" sz="1800" dirty="0" smtClean="0">
                <a:solidFill>
                  <a:schemeClr val="tx1"/>
                </a:solidFill>
              </a:rPr>
              <a:t>. Отмена </a:t>
            </a:r>
            <a:r>
              <a:rPr lang="ru-RU" sz="1800" b="1" dirty="0">
                <a:solidFill>
                  <a:schemeClr val="tx1"/>
                </a:solidFill>
              </a:rPr>
              <a:t>льгот по НДС</a:t>
            </a:r>
            <a:r>
              <a:rPr lang="ru-RU" sz="1800" dirty="0">
                <a:solidFill>
                  <a:schemeClr val="tx1"/>
                </a:solidFill>
              </a:rPr>
              <a:t>, противоречащих требованиям </a:t>
            </a:r>
            <a:r>
              <a:rPr lang="ru-RU" sz="1800" b="1" dirty="0" smtClean="0">
                <a:solidFill>
                  <a:schemeClr val="tx1"/>
                </a:solidFill>
              </a:rPr>
              <a:t>ВТО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(-70% не будет применяться к НДС), исключение </a:t>
            </a:r>
            <a:r>
              <a:rPr lang="ru-RU" sz="1800" dirty="0">
                <a:solidFill>
                  <a:schemeClr val="tx1"/>
                </a:solidFill>
              </a:rPr>
              <a:t>ограничения для </a:t>
            </a:r>
            <a:r>
              <a:rPr lang="ru-RU" sz="1800" b="1" dirty="0">
                <a:solidFill>
                  <a:schemeClr val="tx1"/>
                </a:solidFill>
              </a:rPr>
              <a:t>аффилированных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лиц. </a:t>
            </a:r>
            <a:r>
              <a:rPr lang="kk-KZ" sz="1800" dirty="0" smtClean="0">
                <a:solidFill>
                  <a:schemeClr val="tx1"/>
                </a:solidFill>
              </a:rPr>
              <a:t>Введение </a:t>
            </a:r>
            <a:r>
              <a:rPr lang="kk-KZ" sz="1800" b="1" dirty="0" smtClean="0">
                <a:solidFill>
                  <a:schemeClr val="tx1"/>
                </a:solidFill>
              </a:rPr>
              <a:t>альтернативной</a:t>
            </a:r>
            <a:r>
              <a:rPr lang="kk-KZ" sz="1800" dirty="0" smtClean="0">
                <a:solidFill>
                  <a:schemeClr val="tx1"/>
                </a:solidFill>
              </a:rPr>
              <a:t> </a:t>
            </a:r>
            <a:r>
              <a:rPr lang="kk-KZ" sz="1800" b="1" dirty="0" smtClean="0">
                <a:solidFill>
                  <a:schemeClr val="tx1"/>
                </a:solidFill>
              </a:rPr>
              <a:t>меры </a:t>
            </a:r>
            <a:r>
              <a:rPr lang="kk-KZ" sz="1800" dirty="0" smtClean="0">
                <a:solidFill>
                  <a:schemeClr val="tx1"/>
                </a:solidFill>
              </a:rPr>
              <a:t>поддержки</a:t>
            </a:r>
            <a:r>
              <a:rPr lang="kk-KZ" sz="1800" b="1" dirty="0" smtClean="0">
                <a:solidFill>
                  <a:schemeClr val="tx1"/>
                </a:solidFill>
              </a:rPr>
              <a:t> по НДС </a:t>
            </a:r>
            <a:r>
              <a:rPr lang="kk-KZ" sz="1800" dirty="0" smtClean="0">
                <a:solidFill>
                  <a:schemeClr val="tx1"/>
                </a:solidFill>
              </a:rPr>
              <a:t>в связи с отменой льготы</a:t>
            </a:r>
            <a:endParaRPr lang="kk-KZ" sz="1800" dirty="0">
              <a:solidFill>
                <a:schemeClr val="tx1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43704" y="5829422"/>
            <a:ext cx="532336" cy="576064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6</a:t>
            </a:r>
            <a:endParaRPr lang="ru-RU" sz="1600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685175" y="6117454"/>
            <a:ext cx="174781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349446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6496" y="260648"/>
            <a:ext cx="8930878" cy="576064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 smtClean="0"/>
              <a:t>НЕДРОПОЛЬЗОВАНИЕ</a:t>
            </a:r>
            <a:endParaRPr lang="ru-RU" sz="1800" dirty="0"/>
          </a:p>
        </p:txBody>
      </p:sp>
      <p:cxnSp>
        <p:nvCxnSpPr>
          <p:cNvPr id="4" name="Прямая соединительная линия 3"/>
          <p:cNvCxnSpPr>
            <a:endCxn id="68" idx="0"/>
          </p:cNvCxnSpPr>
          <p:nvPr/>
        </p:nvCxnSpPr>
        <p:spPr>
          <a:xfrm>
            <a:off x="688880" y="1351014"/>
            <a:ext cx="9598" cy="4195783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1395865" y="944139"/>
            <a:ext cx="7951510" cy="371780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Отмена </a:t>
            </a:r>
            <a:r>
              <a:rPr lang="ru-RU" sz="1600" b="1" dirty="0" smtClean="0">
                <a:solidFill>
                  <a:schemeClr val="tx1"/>
                </a:solidFill>
              </a:rPr>
              <a:t>налога на сверхприбыль </a:t>
            </a:r>
            <a:r>
              <a:rPr lang="ru-RU" sz="1600" dirty="0" smtClean="0">
                <a:solidFill>
                  <a:schemeClr val="tx1"/>
                </a:solidFill>
              </a:rPr>
              <a:t>для ГМК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88882" y="2939134"/>
            <a:ext cx="7939509" cy="910944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Введение арендных платежей. </a:t>
            </a:r>
            <a:r>
              <a:rPr lang="ru-RU" sz="1600" b="1" dirty="0" smtClean="0">
                <a:solidFill>
                  <a:schemeClr val="tx1"/>
                </a:solidFill>
              </a:rPr>
              <a:t>Прогрессивная</a:t>
            </a:r>
            <a:r>
              <a:rPr lang="ru-RU" sz="1600" dirty="0" smtClean="0">
                <a:solidFill>
                  <a:schemeClr val="tx1"/>
                </a:solidFill>
              </a:rPr>
              <a:t> ставка на этапе разведки 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(15-60 МРП за 1 блок - 2 </a:t>
            </a:r>
            <a:r>
              <a:rPr lang="ru-RU" sz="1600" dirty="0" err="1" smtClean="0">
                <a:solidFill>
                  <a:schemeClr val="tx1"/>
                </a:solidFill>
              </a:rPr>
              <a:t>кв.км</a:t>
            </a:r>
            <a:r>
              <a:rPr lang="ru-RU" sz="1600" dirty="0" smtClean="0">
                <a:solidFill>
                  <a:schemeClr val="tx1"/>
                </a:solidFill>
              </a:rPr>
              <a:t>). </a:t>
            </a:r>
            <a:r>
              <a:rPr lang="ru-RU" sz="1600" b="1" dirty="0" smtClean="0">
                <a:solidFill>
                  <a:schemeClr val="tx1"/>
                </a:solidFill>
              </a:rPr>
              <a:t>Равномерная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ставка на этапе </a:t>
            </a:r>
            <a:r>
              <a:rPr lang="ru-RU" sz="1600" dirty="0" smtClean="0">
                <a:solidFill>
                  <a:schemeClr val="tx1"/>
                </a:solidFill>
              </a:rPr>
              <a:t>добычи  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(215 МРП за 1 блок)  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16496" y="941257"/>
            <a:ext cx="566057" cy="409757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</a:t>
            </a:r>
            <a:endParaRPr lang="ru-RU" sz="1600" dirty="0"/>
          </a:p>
        </p:txBody>
      </p:sp>
      <p:sp>
        <p:nvSpPr>
          <p:cNvPr id="9" name="Овал 8"/>
          <p:cNvSpPr/>
          <p:nvPr/>
        </p:nvSpPr>
        <p:spPr>
          <a:xfrm>
            <a:off x="415449" y="2175742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3</a:t>
            </a:r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416496" y="1498051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2</a:t>
            </a:r>
            <a:endParaRPr lang="ru-RU" sz="16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83981" y="1985414"/>
            <a:ext cx="7944410" cy="808663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</a:rPr>
              <a:t>Альтернативный налог </a:t>
            </a:r>
            <a:r>
              <a:rPr lang="ru-RU" sz="1600" dirty="0" smtClean="0">
                <a:solidFill>
                  <a:schemeClr val="tx1"/>
                </a:solidFill>
              </a:rPr>
              <a:t>недропользователя. Вместо НДПИ, подписного бонуса, исторических затрат. </a:t>
            </a:r>
            <a:r>
              <a:rPr lang="ru-RU" sz="1600" b="1" dirty="0" smtClean="0">
                <a:solidFill>
                  <a:schemeClr val="tx1"/>
                </a:solidFill>
              </a:rPr>
              <a:t>Добровольный</a:t>
            </a:r>
            <a:r>
              <a:rPr lang="ru-RU" sz="1600" dirty="0" smtClean="0">
                <a:solidFill>
                  <a:schemeClr val="tx1"/>
                </a:solidFill>
              </a:rPr>
              <a:t> выбор. Распространяется на </a:t>
            </a:r>
            <a:r>
              <a:rPr lang="ru-RU" sz="1600" b="1" dirty="0" smtClean="0">
                <a:solidFill>
                  <a:schemeClr val="tx1"/>
                </a:solidFill>
              </a:rPr>
              <a:t>сверхглубокие</a:t>
            </a:r>
            <a:r>
              <a:rPr lang="ru-RU" sz="1600" dirty="0" smtClean="0">
                <a:solidFill>
                  <a:schemeClr val="tx1"/>
                </a:solidFill>
              </a:rPr>
              <a:t> и </a:t>
            </a:r>
            <a:r>
              <a:rPr lang="ru-RU" sz="1600" b="1" dirty="0" smtClean="0">
                <a:solidFill>
                  <a:schemeClr val="tx1"/>
                </a:solidFill>
              </a:rPr>
              <a:t>морские</a:t>
            </a:r>
            <a:r>
              <a:rPr lang="ru-RU" sz="1600" dirty="0" smtClean="0">
                <a:solidFill>
                  <a:schemeClr val="tx1"/>
                </a:solidFill>
              </a:rPr>
              <a:t> месторождения</a:t>
            </a:r>
          </a:p>
        </p:txBody>
      </p:sp>
      <p:sp>
        <p:nvSpPr>
          <p:cNvPr id="13" name="Овал 12"/>
          <p:cNvSpPr/>
          <p:nvPr/>
        </p:nvSpPr>
        <p:spPr>
          <a:xfrm>
            <a:off x="415449" y="3180603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4</a:t>
            </a:r>
            <a:endParaRPr lang="ru-RU" sz="16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981506" y="1147470"/>
            <a:ext cx="414358" cy="6629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985938" y="1712054"/>
            <a:ext cx="439259" cy="2902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7" name="Прямая соединительная линия 16"/>
          <p:cNvCxnSpPr>
            <a:stCxn id="9" idx="6"/>
            <a:endCxn id="12" idx="1"/>
          </p:cNvCxnSpPr>
          <p:nvPr/>
        </p:nvCxnSpPr>
        <p:spPr>
          <a:xfrm>
            <a:off x="981506" y="2389745"/>
            <a:ext cx="402475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8" name="Прямая соединительная линия 17"/>
          <p:cNvCxnSpPr>
            <a:stCxn id="13" idx="6"/>
            <a:endCxn id="6" idx="1"/>
          </p:cNvCxnSpPr>
          <p:nvPr/>
        </p:nvCxnSpPr>
        <p:spPr>
          <a:xfrm>
            <a:off x="981506" y="3394606"/>
            <a:ext cx="407376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1383981" y="5186821"/>
            <a:ext cx="7944070" cy="1150957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</a:rPr>
              <a:t>Освобождение от </a:t>
            </a:r>
            <a:r>
              <a:rPr lang="ru-RU" sz="1600" dirty="0" smtClean="0">
                <a:solidFill>
                  <a:schemeClr val="tx1"/>
                </a:solidFill>
              </a:rPr>
              <a:t>КПН у источника выплаты недропользователя, когда его </a:t>
            </a:r>
            <a:r>
              <a:rPr lang="ru-RU" sz="1600" b="1" dirty="0" smtClean="0">
                <a:solidFill>
                  <a:schemeClr val="tx1"/>
                </a:solidFill>
              </a:rPr>
              <a:t>акции</a:t>
            </a:r>
            <a:r>
              <a:rPr lang="ru-RU" sz="1600" dirty="0" smtClean="0">
                <a:solidFill>
                  <a:schemeClr val="tx1"/>
                </a:solidFill>
              </a:rPr>
              <a:t> продаются за рубежом </a:t>
            </a:r>
            <a:r>
              <a:rPr lang="ru-RU" sz="1600" b="1" dirty="0" smtClean="0">
                <a:solidFill>
                  <a:schemeClr val="tx1"/>
                </a:solidFill>
              </a:rPr>
              <a:t>с приростом</a:t>
            </a:r>
            <a:r>
              <a:rPr lang="ru-RU" sz="1600" dirty="0" smtClean="0">
                <a:solidFill>
                  <a:schemeClr val="tx1"/>
                </a:solidFill>
              </a:rPr>
              <a:t>. (</a:t>
            </a:r>
            <a:r>
              <a:rPr lang="ru-RU" sz="1600" b="1" dirty="0">
                <a:solidFill>
                  <a:schemeClr val="tx1"/>
                </a:solidFill>
              </a:rPr>
              <a:t>Вся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b="1" dirty="0">
                <a:solidFill>
                  <a:schemeClr val="tx1"/>
                </a:solidFill>
              </a:rPr>
              <a:t>прочая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b="1" dirty="0">
                <a:solidFill>
                  <a:schemeClr val="tx1"/>
                </a:solidFill>
              </a:rPr>
              <a:t>экономика</a:t>
            </a:r>
            <a:r>
              <a:rPr lang="ru-RU" sz="1600" dirty="0">
                <a:solidFill>
                  <a:schemeClr val="tx1"/>
                </a:solidFill>
              </a:rPr>
              <a:t> сегодня </a:t>
            </a:r>
            <a:r>
              <a:rPr lang="ru-RU" sz="1600" b="1" dirty="0">
                <a:solidFill>
                  <a:schemeClr val="tx1"/>
                </a:solidFill>
              </a:rPr>
              <a:t>освобождена</a:t>
            </a:r>
            <a:r>
              <a:rPr lang="ru-RU" sz="1600" dirty="0">
                <a:solidFill>
                  <a:schemeClr val="tx1"/>
                </a:solidFill>
              </a:rPr>
              <a:t> от уплаты)</a:t>
            </a:r>
            <a:endParaRPr lang="ru-RU" sz="1600" dirty="0" smtClean="0">
              <a:solidFill>
                <a:schemeClr val="tx1"/>
              </a:solidFill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821569" y="4520436"/>
            <a:ext cx="562412" cy="541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2" name="Овал 21"/>
          <p:cNvSpPr/>
          <p:nvPr/>
        </p:nvSpPr>
        <p:spPr>
          <a:xfrm>
            <a:off x="418616" y="4296820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5</a:t>
            </a:r>
            <a:endParaRPr lang="ru-RU" sz="1600" dirty="0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395864" y="3995135"/>
            <a:ext cx="7920644" cy="1046629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</a:rPr>
              <a:t>Освобождение от </a:t>
            </a:r>
            <a:r>
              <a:rPr lang="ru-RU" sz="1600" dirty="0" smtClean="0">
                <a:solidFill>
                  <a:schemeClr val="tx1"/>
                </a:solidFill>
              </a:rPr>
              <a:t>КПН </a:t>
            </a:r>
            <a:r>
              <a:rPr lang="ru-RU" sz="1600" dirty="0">
                <a:solidFill>
                  <a:schemeClr val="tx1"/>
                </a:solidFill>
              </a:rPr>
              <a:t>у источника выплаты </a:t>
            </a:r>
            <a:r>
              <a:rPr lang="ru-RU" sz="1600" b="1" dirty="0" smtClean="0">
                <a:solidFill>
                  <a:schemeClr val="tx1"/>
                </a:solidFill>
              </a:rPr>
              <a:t>дивидендов </a:t>
            </a:r>
            <a:r>
              <a:rPr lang="ru-RU" sz="1600" b="1" dirty="0" err="1" smtClean="0">
                <a:solidFill>
                  <a:schemeClr val="tx1"/>
                </a:solidFill>
              </a:rPr>
              <a:t>недропользователя</a:t>
            </a:r>
            <a:r>
              <a:rPr lang="ru-RU" sz="1600" dirty="0" smtClean="0">
                <a:solidFill>
                  <a:schemeClr val="tx1"/>
                </a:solidFill>
              </a:rPr>
              <a:t>. (</a:t>
            </a:r>
            <a:r>
              <a:rPr lang="ru-RU" sz="1600" b="1" dirty="0" smtClean="0">
                <a:solidFill>
                  <a:schemeClr val="tx1"/>
                </a:solidFill>
              </a:rPr>
              <a:t>Вся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</a:rPr>
              <a:t>прочая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</a:rPr>
              <a:t>экономика</a:t>
            </a:r>
            <a:r>
              <a:rPr lang="ru-RU" sz="1600" dirty="0" smtClean="0">
                <a:solidFill>
                  <a:schemeClr val="tx1"/>
                </a:solidFill>
              </a:rPr>
              <a:t> сегодня </a:t>
            </a:r>
            <a:r>
              <a:rPr lang="ru-RU" sz="1600" b="1" dirty="0" smtClean="0">
                <a:solidFill>
                  <a:schemeClr val="tx1"/>
                </a:solidFill>
              </a:rPr>
              <a:t>освобождена</a:t>
            </a:r>
            <a:r>
              <a:rPr lang="ru-RU" sz="1600" dirty="0" smtClean="0">
                <a:solidFill>
                  <a:schemeClr val="tx1"/>
                </a:solidFill>
              </a:rPr>
              <a:t> от уплаты)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1395865" y="1488200"/>
            <a:ext cx="7951510" cy="365439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Отмена </a:t>
            </a:r>
            <a:r>
              <a:rPr lang="ru-RU" sz="1600" b="1" dirty="0" smtClean="0">
                <a:solidFill>
                  <a:schemeClr val="tx1"/>
                </a:solidFill>
              </a:rPr>
              <a:t>бонуса </a:t>
            </a:r>
            <a:r>
              <a:rPr lang="ru-RU" sz="1600" b="1" dirty="0">
                <a:solidFill>
                  <a:schemeClr val="tx1"/>
                </a:solidFill>
              </a:rPr>
              <a:t>коммерческого </a:t>
            </a:r>
            <a:r>
              <a:rPr lang="ru-RU" sz="1600" b="1" dirty="0" smtClean="0">
                <a:solidFill>
                  <a:schemeClr val="tx1"/>
                </a:solidFill>
              </a:rPr>
              <a:t>обнаружения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68" name="Овал 67"/>
          <p:cNvSpPr/>
          <p:nvPr/>
        </p:nvSpPr>
        <p:spPr>
          <a:xfrm>
            <a:off x="415449" y="5546797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6</a:t>
            </a:r>
          </a:p>
        </p:txBody>
      </p:sp>
      <p:cxnSp>
        <p:nvCxnSpPr>
          <p:cNvPr id="76" name="Прямая соединительная линия 75"/>
          <p:cNvCxnSpPr>
            <a:stCxn id="68" idx="6"/>
            <a:endCxn id="19" idx="1"/>
          </p:cNvCxnSpPr>
          <p:nvPr/>
        </p:nvCxnSpPr>
        <p:spPr>
          <a:xfrm>
            <a:off x="981506" y="5760800"/>
            <a:ext cx="402475" cy="150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399742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851" y="1369886"/>
            <a:ext cx="1495076" cy="13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6496" y="260648"/>
            <a:ext cx="8930878" cy="576064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 smtClean="0"/>
              <a:t>НЕДРОПОЛЬЗОВАНИЕ</a:t>
            </a:r>
            <a:endParaRPr lang="ru-RU" sz="1800" dirty="0"/>
          </a:p>
        </p:txBody>
      </p:sp>
      <p:cxnSp>
        <p:nvCxnSpPr>
          <p:cNvPr id="4" name="Прямая соединительная линия 3"/>
          <p:cNvCxnSpPr>
            <a:stCxn id="9" idx="0"/>
            <a:endCxn id="34" idx="0"/>
          </p:cNvCxnSpPr>
          <p:nvPr/>
        </p:nvCxnSpPr>
        <p:spPr>
          <a:xfrm>
            <a:off x="656471" y="1180628"/>
            <a:ext cx="11812" cy="296433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6" name="Скругленный прямоугольник 5"/>
          <p:cNvSpPr/>
          <p:nvPr/>
        </p:nvSpPr>
        <p:spPr>
          <a:xfrm>
            <a:off x="1343163" y="1926937"/>
            <a:ext cx="7920644" cy="541980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При реализации газа Национальному оператору доход определяется не по утвержденной цене, а </a:t>
            </a:r>
            <a:r>
              <a:rPr lang="ru-RU" sz="1600" b="1" dirty="0" smtClean="0">
                <a:solidFill>
                  <a:schemeClr val="tx1"/>
                </a:solidFill>
              </a:rPr>
              <a:t>по фактической цене </a:t>
            </a:r>
            <a:r>
              <a:rPr lang="ru-RU" sz="1600" dirty="0" smtClean="0">
                <a:solidFill>
                  <a:schemeClr val="tx1"/>
                </a:solidFill>
              </a:rPr>
              <a:t>реализации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64005" y="1180628"/>
            <a:ext cx="584932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7</a:t>
            </a:r>
            <a:endParaRPr lang="ru-RU" sz="16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43163" y="975888"/>
            <a:ext cx="7944410" cy="837486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Расходы </a:t>
            </a:r>
            <a:r>
              <a:rPr lang="ru-RU" sz="1600" dirty="0">
                <a:solidFill>
                  <a:schemeClr val="tx1"/>
                </a:solidFill>
              </a:rPr>
              <a:t>на </a:t>
            </a:r>
            <a:r>
              <a:rPr lang="ru-RU" sz="1600" dirty="0" smtClean="0">
                <a:solidFill>
                  <a:schemeClr val="tx1"/>
                </a:solidFill>
              </a:rPr>
              <a:t>разведку до начала добычи можно будет учесть в другом контракте, где началась добыча (</a:t>
            </a:r>
            <a:r>
              <a:rPr lang="ru-RU" sz="1600" b="1" dirty="0" smtClean="0">
                <a:solidFill>
                  <a:schemeClr val="tx1"/>
                </a:solidFill>
              </a:rPr>
              <a:t>амортизация 25%). </a:t>
            </a:r>
            <a:r>
              <a:rPr lang="ru-RU" sz="1600" dirty="0" smtClean="0">
                <a:solidFill>
                  <a:schemeClr val="tx1"/>
                </a:solidFill>
              </a:rPr>
              <a:t>Сейчас в случае неудачной разведки расходы в налогах не учитываются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96021" y="1977719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8</a:t>
            </a:r>
            <a:endParaRPr lang="ru-RU" sz="1600" dirty="0"/>
          </a:p>
        </p:txBody>
      </p:sp>
      <p:cxnSp>
        <p:nvCxnSpPr>
          <p:cNvPr id="17" name="Прямая соединительная линия 16"/>
          <p:cNvCxnSpPr>
            <a:stCxn id="9" idx="6"/>
            <a:endCxn id="12" idx="1"/>
          </p:cNvCxnSpPr>
          <p:nvPr/>
        </p:nvCxnSpPr>
        <p:spPr>
          <a:xfrm>
            <a:off x="948937" y="1394631"/>
            <a:ext cx="394226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8" name="Прямая соединительная линия 17"/>
          <p:cNvCxnSpPr>
            <a:stCxn id="13" idx="6"/>
            <a:endCxn id="6" idx="1"/>
          </p:cNvCxnSpPr>
          <p:nvPr/>
        </p:nvCxnSpPr>
        <p:spPr>
          <a:xfrm>
            <a:off x="962078" y="2191722"/>
            <a:ext cx="381085" cy="6205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1324235" y="2614814"/>
            <a:ext cx="7958500" cy="641464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</a:rPr>
              <a:t>К</a:t>
            </a:r>
            <a:r>
              <a:rPr lang="ru-RU" sz="1600" dirty="0" smtClean="0">
                <a:solidFill>
                  <a:schemeClr val="tx1"/>
                </a:solidFill>
              </a:rPr>
              <a:t>огда, мировые цены опускаются ниже себестоимости, то при экспорте нефти доход брать не по себестоимости, а </a:t>
            </a:r>
            <a:r>
              <a:rPr lang="ru-RU" sz="1600" b="1" dirty="0" smtClean="0">
                <a:solidFill>
                  <a:schemeClr val="tx1"/>
                </a:solidFill>
              </a:rPr>
              <a:t>по мировой цене </a:t>
            </a:r>
            <a:endParaRPr lang="ru-RU" sz="1600" b="1" dirty="0">
              <a:solidFill>
                <a:schemeClr val="tx1"/>
              </a:solidFill>
            </a:endParaRPr>
          </a:p>
        </p:txBody>
      </p:sp>
      <p:cxnSp>
        <p:nvCxnSpPr>
          <p:cNvPr id="21" name="Прямая соединительная линия 20"/>
          <p:cNvCxnSpPr>
            <a:stCxn id="22" idx="6"/>
            <a:endCxn id="19" idx="1"/>
          </p:cNvCxnSpPr>
          <p:nvPr/>
        </p:nvCxnSpPr>
        <p:spPr>
          <a:xfrm>
            <a:off x="984606" y="2930136"/>
            <a:ext cx="339629" cy="541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2" name="Овал 21"/>
          <p:cNvSpPr/>
          <p:nvPr/>
        </p:nvSpPr>
        <p:spPr>
          <a:xfrm>
            <a:off x="396021" y="2716133"/>
            <a:ext cx="588585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9</a:t>
            </a:r>
            <a:endParaRPr lang="ru-RU" sz="1600" dirty="0"/>
          </a:p>
        </p:txBody>
      </p:sp>
      <p:sp>
        <p:nvSpPr>
          <p:cNvPr id="24" name="Овал 23"/>
          <p:cNvSpPr/>
          <p:nvPr/>
        </p:nvSpPr>
        <p:spPr>
          <a:xfrm>
            <a:off x="362179" y="3484582"/>
            <a:ext cx="588584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10</a:t>
            </a:r>
            <a:endParaRPr lang="ru-RU" sz="1600" dirty="0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346782" y="3458170"/>
            <a:ext cx="7920644" cy="480831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Снижение ставки НДПИ по </a:t>
            </a:r>
            <a:r>
              <a:rPr lang="ru-RU" sz="1600" b="1" dirty="0" smtClean="0">
                <a:solidFill>
                  <a:schemeClr val="tx1"/>
                </a:solidFill>
              </a:rPr>
              <a:t>олову</a:t>
            </a:r>
            <a:endParaRPr lang="ru-RU" sz="1600" b="1" dirty="0">
              <a:solidFill>
                <a:schemeClr val="tx1"/>
              </a:solidFill>
            </a:endParaRPr>
          </a:p>
        </p:txBody>
      </p:sp>
      <p:cxnSp>
        <p:nvCxnSpPr>
          <p:cNvPr id="38" name="Прямая соединительная линия 37"/>
          <p:cNvCxnSpPr>
            <a:stCxn id="24" idx="6"/>
            <a:endCxn id="37" idx="1"/>
          </p:cNvCxnSpPr>
          <p:nvPr/>
        </p:nvCxnSpPr>
        <p:spPr>
          <a:xfrm>
            <a:off x="950763" y="3698585"/>
            <a:ext cx="396019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34" name="Овал 33"/>
          <p:cNvSpPr/>
          <p:nvPr/>
        </p:nvSpPr>
        <p:spPr>
          <a:xfrm>
            <a:off x="373991" y="4144958"/>
            <a:ext cx="588584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11</a:t>
            </a:r>
            <a:endParaRPr lang="ru-RU" sz="1600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343163" y="4054322"/>
            <a:ext cx="7920644" cy="604760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/>
              <a:t>Отмена </a:t>
            </a:r>
            <a:r>
              <a:rPr lang="ru-RU" sz="1600" dirty="0"/>
              <a:t>платежа по возмещению исторических затрат</a:t>
            </a:r>
            <a:endParaRPr lang="ru-RU" sz="1600" b="1" dirty="0">
              <a:solidFill>
                <a:schemeClr val="tx1"/>
              </a:solidFill>
            </a:endParaRPr>
          </a:p>
        </p:txBody>
      </p:sp>
      <p:cxnSp>
        <p:nvCxnSpPr>
          <p:cNvPr id="40" name="Прямая соединительная линия 39"/>
          <p:cNvCxnSpPr>
            <a:stCxn id="34" idx="6"/>
            <a:endCxn id="36" idx="1"/>
          </p:cNvCxnSpPr>
          <p:nvPr/>
        </p:nvCxnSpPr>
        <p:spPr>
          <a:xfrm flipV="1">
            <a:off x="962575" y="4356702"/>
            <a:ext cx="380588" cy="2259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316172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919" y="2488485"/>
            <a:ext cx="3136416" cy="2976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6496" y="260648"/>
            <a:ext cx="8930878" cy="576064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 smtClean="0"/>
              <a:t>ФИНАНСОВЫЙ СЕКТОР</a:t>
            </a:r>
            <a:endParaRPr lang="ru-RU" sz="1800" dirty="0"/>
          </a:p>
        </p:txBody>
      </p:sp>
      <p:cxnSp>
        <p:nvCxnSpPr>
          <p:cNvPr id="4" name="Прямая соединительная линия 3"/>
          <p:cNvCxnSpPr>
            <a:stCxn id="8" idx="4"/>
            <a:endCxn id="13" idx="4"/>
          </p:cNvCxnSpPr>
          <p:nvPr/>
        </p:nvCxnSpPr>
        <p:spPr>
          <a:xfrm>
            <a:off x="644730" y="1625320"/>
            <a:ext cx="19108" cy="3485927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1363606" y="2103350"/>
            <a:ext cx="8125897" cy="821088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Освобождение </a:t>
            </a:r>
            <a:r>
              <a:rPr lang="ru-RU" sz="2000" dirty="0">
                <a:solidFill>
                  <a:schemeClr val="tx1"/>
                </a:solidFill>
              </a:rPr>
              <a:t>от </a:t>
            </a:r>
            <a:r>
              <a:rPr lang="ru-RU" sz="2000" b="1" dirty="0">
                <a:solidFill>
                  <a:schemeClr val="tx1"/>
                </a:solidFill>
              </a:rPr>
              <a:t>ИПН</a:t>
            </a:r>
            <a:r>
              <a:rPr lang="ru-RU" sz="2000" dirty="0">
                <a:solidFill>
                  <a:schemeClr val="tx1"/>
                </a:solidFill>
              </a:rPr>
              <a:t> дохода физических лиц </a:t>
            </a:r>
            <a:r>
              <a:rPr lang="ru-RU" sz="2000" b="1" dirty="0">
                <a:solidFill>
                  <a:schemeClr val="tx1"/>
                </a:solidFill>
              </a:rPr>
              <a:t>при прощении </a:t>
            </a:r>
            <a:r>
              <a:rPr lang="ru-RU" sz="2000" dirty="0" smtClean="0">
                <a:solidFill>
                  <a:schemeClr val="tx1"/>
                </a:solidFill>
              </a:rPr>
              <a:t>задолженности. Действует </a:t>
            </a:r>
            <a:r>
              <a:rPr lang="ru-RU" sz="2000" b="1" dirty="0" smtClean="0">
                <a:solidFill>
                  <a:schemeClr val="tx1"/>
                </a:solidFill>
              </a:rPr>
              <a:t>3 года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63606" y="3010452"/>
            <a:ext cx="8125898" cy="1122702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Налогообложение </a:t>
            </a:r>
            <a:r>
              <a:rPr lang="ru-RU" sz="2000" b="1" dirty="0" smtClean="0">
                <a:solidFill>
                  <a:schemeClr val="tx1"/>
                </a:solidFill>
              </a:rPr>
              <a:t>коллектора по факту</a:t>
            </a:r>
            <a:r>
              <a:rPr lang="ru-RU" sz="2000" dirty="0" smtClean="0">
                <a:solidFill>
                  <a:schemeClr val="tx1"/>
                </a:solidFill>
              </a:rPr>
              <a:t>. Предлагается облагать дисконт коллектора по факту </a:t>
            </a:r>
            <a:r>
              <a:rPr lang="ru-RU" sz="2000" b="1" dirty="0" smtClean="0">
                <a:solidFill>
                  <a:schemeClr val="tx1"/>
                </a:solidFill>
              </a:rPr>
              <a:t>после отработки актива</a:t>
            </a:r>
            <a:r>
              <a:rPr lang="ru-RU" sz="2000" dirty="0" smtClean="0">
                <a:solidFill>
                  <a:schemeClr val="tx1"/>
                </a:solidFill>
              </a:rPr>
              <a:t>. Сегодня дисконт облагается сразу до начала отработки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61701" y="1043279"/>
            <a:ext cx="566057" cy="582041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</a:t>
            </a:r>
            <a:endParaRPr lang="ru-RU" sz="1600" dirty="0"/>
          </a:p>
        </p:txBody>
      </p:sp>
      <p:sp>
        <p:nvSpPr>
          <p:cNvPr id="9" name="Овал 8"/>
          <p:cNvSpPr/>
          <p:nvPr/>
        </p:nvSpPr>
        <p:spPr>
          <a:xfrm>
            <a:off x="358418" y="3289076"/>
            <a:ext cx="571567" cy="571452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3</a:t>
            </a:r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361701" y="2229343"/>
            <a:ext cx="571567" cy="563338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2</a:t>
            </a:r>
            <a:endParaRPr lang="ru-RU" sz="16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63606" y="4208385"/>
            <a:ext cx="8125897" cy="1256477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Изменение порядка обложения ИПН накопительного страхования. Сегодня страховые взносы относятся на вычеты по ИПН, а страховые выплаты облагаются. Предлагается </a:t>
            </a:r>
            <a:r>
              <a:rPr lang="ru-RU" sz="2000" b="1" dirty="0" smtClean="0">
                <a:solidFill>
                  <a:schemeClr val="tx1"/>
                </a:solidFill>
              </a:rPr>
              <a:t>перенести освобождение </a:t>
            </a:r>
            <a:r>
              <a:rPr lang="ru-RU" sz="2000" dirty="0" smtClean="0">
                <a:solidFill>
                  <a:schemeClr val="tx1"/>
                </a:solidFill>
              </a:rPr>
              <a:t>от ИПН на страховые выплаты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94408" y="4562000"/>
            <a:ext cx="538860" cy="549247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4</a:t>
            </a:r>
            <a:endParaRPr lang="ru-RU" sz="16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927758" y="1354580"/>
            <a:ext cx="407882" cy="2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6" name="Прямая соединительная линия 15"/>
          <p:cNvCxnSpPr>
            <a:stCxn id="10" idx="6"/>
            <a:endCxn id="5" idx="1"/>
          </p:cNvCxnSpPr>
          <p:nvPr/>
        </p:nvCxnSpPr>
        <p:spPr>
          <a:xfrm>
            <a:off x="933268" y="2511012"/>
            <a:ext cx="430338" cy="2882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7" name="Прямая соединительная линия 16"/>
          <p:cNvCxnSpPr>
            <a:stCxn id="13" idx="6"/>
            <a:endCxn id="12" idx="1"/>
          </p:cNvCxnSpPr>
          <p:nvPr/>
        </p:nvCxnSpPr>
        <p:spPr>
          <a:xfrm>
            <a:off x="933268" y="4836624"/>
            <a:ext cx="43033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8" name="Прямая соединительная линия 17"/>
          <p:cNvCxnSpPr>
            <a:stCxn id="9" idx="6"/>
            <a:endCxn id="6" idx="1"/>
          </p:cNvCxnSpPr>
          <p:nvPr/>
        </p:nvCxnSpPr>
        <p:spPr>
          <a:xfrm flipV="1">
            <a:off x="929985" y="3571803"/>
            <a:ext cx="433621" cy="2999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6" name="Скругленный прямоугольник 25"/>
          <p:cNvSpPr/>
          <p:nvPr/>
        </p:nvSpPr>
        <p:spPr>
          <a:xfrm>
            <a:off x="1363607" y="964571"/>
            <a:ext cx="8125896" cy="1031453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/>
              <a:t>В связи с переходом на новый стандарт </a:t>
            </a:r>
            <a:r>
              <a:rPr lang="ru-RU" sz="2000" b="1" dirty="0"/>
              <a:t>МСФО (с 39 на 9) </a:t>
            </a:r>
            <a:r>
              <a:rPr lang="ru-RU" sz="2000" dirty="0"/>
              <a:t>увеличиваются размеры провизий. Сумма увеличения провизий будет относиться на вычеты.</a:t>
            </a:r>
          </a:p>
        </p:txBody>
      </p:sp>
    </p:spTree>
    <p:extLst>
      <p:ext uri="{BB962C8B-B14F-4D97-AF65-F5344CB8AC3E}">
        <p14:creationId xmlns:p14="http://schemas.microsoft.com/office/powerpoint/2010/main" val="149443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920" y="2726961"/>
            <a:ext cx="1621574" cy="13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6496" y="260648"/>
            <a:ext cx="8930878" cy="576064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>
                <a:latin typeface="Arial" charset="0"/>
                <a:cs typeface="Arial" charset="0"/>
              </a:rPr>
              <a:t>РЕАЛЬНЫЙ </a:t>
            </a:r>
            <a:r>
              <a:rPr lang="ru-RU" sz="1800" dirty="0" smtClean="0"/>
              <a:t>СЕКТОР</a:t>
            </a:r>
            <a:endParaRPr lang="ru-RU" sz="1800" dirty="0"/>
          </a:p>
        </p:txBody>
      </p:sp>
      <p:cxnSp>
        <p:nvCxnSpPr>
          <p:cNvPr id="4" name="Прямая соединительная линия 3"/>
          <p:cNvCxnSpPr>
            <a:stCxn id="8" idx="4"/>
            <a:endCxn id="10" idx="4"/>
          </p:cNvCxnSpPr>
          <p:nvPr/>
        </p:nvCxnSpPr>
        <p:spPr>
          <a:xfrm>
            <a:off x="698621" y="3055904"/>
            <a:ext cx="0" cy="2605344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8" name="Овал 7"/>
          <p:cNvSpPr/>
          <p:nvPr/>
        </p:nvSpPr>
        <p:spPr>
          <a:xfrm>
            <a:off x="415592" y="2627898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</a:t>
            </a:r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415592" y="5229200"/>
            <a:ext cx="566057" cy="432048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2</a:t>
            </a:r>
            <a:endParaRPr lang="ru-RU" sz="1600" dirty="0"/>
          </a:p>
        </p:txBody>
      </p:sp>
      <p:cxnSp>
        <p:nvCxnSpPr>
          <p:cNvPr id="14" name="Прямая соединительная линия 13"/>
          <p:cNvCxnSpPr>
            <a:stCxn id="8" idx="6"/>
          </p:cNvCxnSpPr>
          <p:nvPr/>
        </p:nvCxnSpPr>
        <p:spPr>
          <a:xfrm>
            <a:off x="981649" y="2841901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6" name="Прямая соединительная линия 15"/>
          <p:cNvCxnSpPr>
            <a:stCxn id="10" idx="6"/>
            <a:endCxn id="26" idx="1"/>
          </p:cNvCxnSpPr>
          <p:nvPr/>
        </p:nvCxnSpPr>
        <p:spPr>
          <a:xfrm>
            <a:off x="981649" y="5445224"/>
            <a:ext cx="357294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1338943" y="1231530"/>
            <a:ext cx="7928852" cy="3577448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Замена НДС-льготы по свободному складу </a:t>
            </a:r>
            <a:r>
              <a:rPr lang="ru-RU" sz="2000" b="1" dirty="0" smtClean="0">
                <a:solidFill>
                  <a:schemeClr val="tx1"/>
                </a:solidFill>
              </a:rPr>
              <a:t>на специальные инвестиционные контракты (СИК)</a:t>
            </a:r>
            <a:r>
              <a:rPr lang="ru-RU" sz="2000" dirty="0" smtClean="0">
                <a:solidFill>
                  <a:schemeClr val="tx1"/>
                </a:solidFill>
              </a:rPr>
              <a:t>. </a:t>
            </a:r>
          </a:p>
          <a:p>
            <a:pPr algn="just"/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Освобождение от НДС:</a:t>
            </a:r>
          </a:p>
          <a:p>
            <a:pPr marL="342900" indent="-342900" algn="just"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</a:rPr>
              <a:t>импорта</a:t>
            </a:r>
            <a:r>
              <a:rPr lang="ru-RU" sz="2000" dirty="0" smtClean="0">
                <a:solidFill>
                  <a:schemeClr val="tx1"/>
                </a:solidFill>
              </a:rPr>
              <a:t>  </a:t>
            </a:r>
            <a:r>
              <a:rPr lang="ru-RU" sz="2000" dirty="0"/>
              <a:t>сырья и/или материалов, а также сырья и (или) материалов в составе товара, произведенного в рамках </a:t>
            </a:r>
            <a:r>
              <a:rPr lang="ru-RU" sz="2000" b="1" dirty="0"/>
              <a:t>специального инвестиционного </a:t>
            </a:r>
            <a:r>
              <a:rPr lang="ru-RU" sz="2000" b="1" dirty="0" smtClean="0"/>
              <a:t>контракта</a:t>
            </a:r>
            <a:r>
              <a:rPr lang="ru-RU" sz="2000" dirty="0" smtClean="0"/>
              <a:t>;</a:t>
            </a:r>
          </a:p>
          <a:p>
            <a:pPr marL="342900" indent="-342900" algn="just">
              <a:buAutoNum type="arabicPeriod"/>
            </a:pPr>
            <a:r>
              <a:rPr lang="ru-RU" sz="2000" b="1" dirty="0" smtClean="0"/>
              <a:t>товаров</a:t>
            </a:r>
            <a:r>
              <a:rPr lang="ru-RU" sz="2000" dirty="0"/>
              <a:t>, произведенных в рамках </a:t>
            </a:r>
            <a:r>
              <a:rPr lang="ru-RU" sz="2000" b="1" dirty="0"/>
              <a:t>специального инвестиционного </a:t>
            </a:r>
            <a:r>
              <a:rPr lang="ru-RU" sz="2000" b="1" dirty="0" smtClean="0"/>
              <a:t>контракта</a:t>
            </a:r>
            <a:r>
              <a:rPr lang="ru-RU" sz="2000" dirty="0" smtClean="0"/>
              <a:t>;</a:t>
            </a:r>
          </a:p>
          <a:p>
            <a:pPr marL="342900" indent="-342900" algn="just">
              <a:buFontTx/>
              <a:buAutoNum type="arabicPeriod"/>
            </a:pPr>
            <a:r>
              <a:rPr lang="ru-RU" sz="2000" dirty="0" smtClean="0"/>
              <a:t>передачи </a:t>
            </a:r>
            <a:r>
              <a:rPr lang="ru-RU" sz="2000" dirty="0"/>
              <a:t>имущества в </a:t>
            </a:r>
            <a:r>
              <a:rPr lang="ru-RU" sz="2000" b="1" dirty="0"/>
              <a:t>финансовый </a:t>
            </a:r>
            <a:r>
              <a:rPr lang="ru-RU" sz="2000" b="1" dirty="0" smtClean="0"/>
              <a:t>лизинг</a:t>
            </a:r>
            <a:r>
              <a:rPr lang="ru-RU" sz="2000" dirty="0" smtClean="0"/>
              <a:t>. 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338943" y="4941168"/>
            <a:ext cx="7926016" cy="1008112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Продление </a:t>
            </a:r>
            <a:r>
              <a:rPr lang="ru-RU" sz="2000" b="1" dirty="0" smtClean="0">
                <a:solidFill>
                  <a:schemeClr val="tx1"/>
                </a:solidFill>
              </a:rPr>
              <a:t>льготы по КПН </a:t>
            </a:r>
            <a:r>
              <a:rPr lang="ru-RU" sz="2000" dirty="0" smtClean="0">
                <a:solidFill>
                  <a:schemeClr val="tx1"/>
                </a:solidFill>
              </a:rPr>
              <a:t>сумм вознаграждений от операций </a:t>
            </a:r>
            <a:r>
              <a:rPr lang="ru-RU" sz="2000" b="1" dirty="0" smtClean="0">
                <a:solidFill>
                  <a:schemeClr val="tx1"/>
                </a:solidFill>
              </a:rPr>
              <a:t>по лизингу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70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6496" y="260648"/>
            <a:ext cx="8930878" cy="576064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ru-RU" sz="1800" dirty="0" smtClean="0">
                <a:latin typeface="Arial" charset="0"/>
                <a:cs typeface="Arial" charset="0"/>
              </a:rPr>
              <a:t>РЕАЛЬНЫЙ СЕКТОР (ИНВЕСТИЦИОННЫЕ КОНТРАКТЫ)</a:t>
            </a:r>
            <a:endParaRPr lang="ru-RU" sz="1800" dirty="0">
              <a:latin typeface="Arial" charset="0"/>
              <a:cs typeface="Arial" charset="0"/>
            </a:endParaRPr>
          </a:p>
        </p:txBody>
      </p:sp>
      <p:cxnSp>
        <p:nvCxnSpPr>
          <p:cNvPr id="4" name="Прямая соединительная линия 3"/>
          <p:cNvCxnSpPr>
            <a:stCxn id="8" idx="4"/>
            <a:endCxn id="13" idx="0"/>
          </p:cNvCxnSpPr>
          <p:nvPr/>
        </p:nvCxnSpPr>
        <p:spPr>
          <a:xfrm>
            <a:off x="642092" y="1838965"/>
            <a:ext cx="0" cy="2670225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1303638" y="2505714"/>
            <a:ext cx="8401890" cy="685307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</a:rPr>
              <a:t>Раннее </a:t>
            </a:r>
            <a:r>
              <a:rPr lang="ru-RU" sz="2000" dirty="0" smtClean="0">
                <a:solidFill>
                  <a:schemeClr val="tx1"/>
                </a:solidFill>
              </a:rPr>
              <a:t>предоставление преференций</a:t>
            </a:r>
            <a:r>
              <a:rPr lang="ru-RU" sz="2000" b="1" dirty="0" smtClean="0">
                <a:solidFill>
                  <a:schemeClr val="tx1"/>
                </a:solidFill>
              </a:rPr>
              <a:t>. </a:t>
            </a:r>
            <a:r>
              <a:rPr lang="ru-RU" sz="2000" dirty="0" smtClean="0">
                <a:solidFill>
                  <a:schemeClr val="tx1"/>
                </a:solidFill>
              </a:rPr>
              <a:t>С </a:t>
            </a:r>
            <a:r>
              <a:rPr lang="ru-RU" sz="2000" b="1" dirty="0" smtClean="0">
                <a:solidFill>
                  <a:schemeClr val="tx1"/>
                </a:solidFill>
              </a:rPr>
              <a:t>даты регистрации</a:t>
            </a:r>
            <a:r>
              <a:rPr lang="ru-RU" sz="2000" dirty="0" smtClean="0">
                <a:solidFill>
                  <a:schemeClr val="tx1"/>
                </a:solidFill>
              </a:rPr>
              <a:t>, а не с даты начала осуществления деятельности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03638" y="5381510"/>
            <a:ext cx="8401890" cy="930701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>
                <a:solidFill>
                  <a:schemeClr val="tx1"/>
                </a:solidFill>
              </a:rPr>
              <a:t>Исключение </a:t>
            </a:r>
            <a:r>
              <a:rPr lang="ru-RU" sz="2000" dirty="0" smtClean="0">
                <a:solidFill>
                  <a:schemeClr val="tx1"/>
                </a:solidFill>
              </a:rPr>
              <a:t>инвестиционных </a:t>
            </a:r>
            <a:r>
              <a:rPr lang="ru-RU" sz="2000" b="1" dirty="0">
                <a:solidFill>
                  <a:schemeClr val="tx1"/>
                </a:solidFill>
              </a:rPr>
              <a:t>стратегических проектов </a:t>
            </a:r>
            <a:r>
              <a:rPr lang="ru-RU" sz="2000" dirty="0">
                <a:solidFill>
                  <a:schemeClr val="tx1"/>
                </a:solidFill>
              </a:rPr>
              <a:t>как вид инвестиционных проектов, </a:t>
            </a:r>
            <a:r>
              <a:rPr lang="ru-RU" sz="2000" b="1" dirty="0">
                <a:solidFill>
                  <a:schemeClr val="tx1"/>
                </a:solidFill>
              </a:rPr>
              <a:t>с сохранением льгот </a:t>
            </a:r>
            <a:r>
              <a:rPr lang="ru-RU" sz="2000" dirty="0">
                <a:solidFill>
                  <a:schemeClr val="tx1"/>
                </a:solidFill>
              </a:rPr>
              <a:t>для </a:t>
            </a:r>
            <a:r>
              <a:rPr lang="ru-RU" sz="2000" dirty="0" smtClean="0">
                <a:solidFill>
                  <a:schemeClr val="tx1"/>
                </a:solidFill>
              </a:rPr>
              <a:t>заключенных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до </a:t>
            </a:r>
            <a:r>
              <a:rPr lang="ru-RU" sz="2000" dirty="0">
                <a:solidFill>
                  <a:schemeClr val="tx1"/>
                </a:solidFill>
              </a:rPr>
              <a:t>2015 года </a:t>
            </a:r>
            <a:r>
              <a:rPr lang="ru-RU" sz="2000" dirty="0" smtClean="0">
                <a:solidFill>
                  <a:schemeClr val="tx1"/>
                </a:solidFill>
              </a:rPr>
              <a:t>контрактов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59063" y="1410959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</a:t>
            </a:r>
            <a:endParaRPr lang="ru-RU" sz="1600" dirty="0"/>
          </a:p>
        </p:txBody>
      </p:sp>
      <p:sp>
        <p:nvSpPr>
          <p:cNvPr id="9" name="Овал 8"/>
          <p:cNvSpPr/>
          <p:nvPr/>
        </p:nvSpPr>
        <p:spPr>
          <a:xfrm>
            <a:off x="333630" y="3556996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3</a:t>
            </a:r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359063" y="2634364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2</a:t>
            </a:r>
            <a:endParaRPr lang="ru-RU" sz="16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29070" y="4429797"/>
            <a:ext cx="8376458" cy="882353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b="1" dirty="0">
                <a:solidFill>
                  <a:schemeClr val="tx1"/>
                </a:solidFill>
              </a:rPr>
              <a:t>Сохранение</a:t>
            </a:r>
            <a:r>
              <a:rPr lang="ru-RU" sz="2000" dirty="0">
                <a:solidFill>
                  <a:schemeClr val="tx1"/>
                </a:solidFill>
              </a:rPr>
              <a:t> инвестиционных налоговых преференций, которые применяются </a:t>
            </a:r>
            <a:r>
              <a:rPr lang="ru-RU" sz="2000" b="1" dirty="0">
                <a:solidFill>
                  <a:schemeClr val="tx1"/>
                </a:solidFill>
              </a:rPr>
              <a:t>без заключения контракта </a:t>
            </a:r>
            <a:r>
              <a:rPr lang="ru-RU" sz="2000" dirty="0">
                <a:solidFill>
                  <a:schemeClr val="tx1"/>
                </a:solidFill>
              </a:rPr>
              <a:t>с уполномоченным органом</a:t>
            </a:r>
          </a:p>
        </p:txBody>
      </p:sp>
      <p:sp>
        <p:nvSpPr>
          <p:cNvPr id="13" name="Овал 12"/>
          <p:cNvSpPr/>
          <p:nvPr/>
        </p:nvSpPr>
        <p:spPr>
          <a:xfrm>
            <a:off x="359063" y="4509190"/>
            <a:ext cx="566057" cy="487665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4</a:t>
            </a:r>
            <a:endParaRPr lang="ru-RU" sz="16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925120" y="1615541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6" name="Прямая соединительная линия 15"/>
          <p:cNvCxnSpPr>
            <a:stCxn id="10" idx="6"/>
          </p:cNvCxnSpPr>
          <p:nvPr/>
        </p:nvCxnSpPr>
        <p:spPr>
          <a:xfrm flipV="1">
            <a:off x="925120" y="2846134"/>
            <a:ext cx="378518" cy="2233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925120" y="4789697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925120" y="3819032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1303638" y="1100345"/>
            <a:ext cx="8401890" cy="1239398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>
                <a:solidFill>
                  <a:schemeClr val="tx1"/>
                </a:solidFill>
              </a:rPr>
              <a:t>Предоставление </a:t>
            </a:r>
            <a:r>
              <a:rPr lang="ru-RU" sz="2000" b="1" dirty="0">
                <a:solidFill>
                  <a:schemeClr val="tx1"/>
                </a:solidFill>
              </a:rPr>
              <a:t>льгот по КПН </a:t>
            </a:r>
            <a:r>
              <a:rPr lang="ru-RU" sz="2000" b="1" u="sng" dirty="0">
                <a:solidFill>
                  <a:schemeClr val="tx1"/>
                </a:solidFill>
              </a:rPr>
              <a:t>действующим</a:t>
            </a:r>
            <a:r>
              <a:rPr lang="ru-RU" sz="2000" dirty="0">
                <a:solidFill>
                  <a:schemeClr val="tx1"/>
                </a:solidFill>
              </a:rPr>
              <a:t> предприятиям, реализующим проекты по </a:t>
            </a:r>
            <a:r>
              <a:rPr lang="ru-RU" sz="2000" b="1" dirty="0">
                <a:solidFill>
                  <a:schemeClr val="tx1"/>
                </a:solidFill>
              </a:rPr>
              <a:t>модернизации</a:t>
            </a:r>
            <a:r>
              <a:rPr lang="ru-RU" sz="2000" dirty="0">
                <a:solidFill>
                  <a:schemeClr val="tx1"/>
                </a:solidFill>
              </a:rPr>
              <a:t> и </a:t>
            </a:r>
            <a:r>
              <a:rPr lang="ru-RU" sz="2000" b="1" dirty="0">
                <a:solidFill>
                  <a:schemeClr val="tx1"/>
                </a:solidFill>
              </a:rPr>
              <a:t>реконструкции</a:t>
            </a:r>
            <a:r>
              <a:rPr lang="ru-RU" sz="2000" dirty="0">
                <a:solidFill>
                  <a:schemeClr val="tx1"/>
                </a:solidFill>
              </a:rPr>
              <a:t>, на срок не более </a:t>
            </a:r>
            <a:r>
              <a:rPr lang="ru-RU" sz="2000" b="1" dirty="0">
                <a:solidFill>
                  <a:schemeClr val="tx1"/>
                </a:solidFill>
              </a:rPr>
              <a:t>3 лет </a:t>
            </a:r>
            <a:r>
              <a:rPr lang="ru-RU" sz="2000" dirty="0" smtClean="0">
                <a:solidFill>
                  <a:schemeClr val="tx1"/>
                </a:solidFill>
              </a:rPr>
              <a:t>после завершения </a:t>
            </a:r>
            <a:r>
              <a:rPr lang="ru-RU" sz="2000" b="1" dirty="0">
                <a:solidFill>
                  <a:schemeClr val="tx1"/>
                </a:solidFill>
              </a:rPr>
              <a:t>модернизации</a:t>
            </a:r>
            <a:r>
              <a:rPr lang="ru-RU" sz="2000" dirty="0">
                <a:solidFill>
                  <a:schemeClr val="tx1"/>
                </a:solidFill>
              </a:rPr>
              <a:t> и </a:t>
            </a:r>
            <a:r>
              <a:rPr lang="ru-RU" sz="2000" b="1" dirty="0">
                <a:solidFill>
                  <a:schemeClr val="tx1"/>
                </a:solidFill>
              </a:rPr>
              <a:t>реконструкции</a:t>
            </a:r>
            <a:r>
              <a:rPr lang="ru-RU" sz="2000" dirty="0" smtClean="0">
                <a:solidFill>
                  <a:schemeClr val="tx1"/>
                </a:solidFill>
              </a:rPr>
              <a:t>, </a:t>
            </a:r>
            <a:r>
              <a:rPr lang="ru-RU" sz="2000" dirty="0">
                <a:solidFill>
                  <a:schemeClr val="tx1"/>
                </a:solidFill>
              </a:rPr>
              <a:t>если инвестиции </a:t>
            </a:r>
            <a:r>
              <a:rPr lang="ru-RU" sz="2000" b="1" dirty="0" smtClean="0">
                <a:solidFill>
                  <a:schemeClr val="tx1"/>
                </a:solidFill>
              </a:rPr>
              <a:t>не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менее 5 млн. МРП</a:t>
            </a:r>
            <a:r>
              <a:rPr lang="ru-RU" sz="2000" dirty="0">
                <a:solidFill>
                  <a:schemeClr val="tx1"/>
                </a:solidFill>
              </a:rPr>
              <a:t>;</a:t>
            </a:r>
          </a:p>
        </p:txBody>
      </p:sp>
      <p:sp>
        <p:nvSpPr>
          <p:cNvPr id="19" name="Овал 18"/>
          <p:cNvSpPr/>
          <p:nvPr/>
        </p:nvSpPr>
        <p:spPr>
          <a:xfrm>
            <a:off x="333631" y="5617225"/>
            <a:ext cx="566057" cy="46589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5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911031" y="5852339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42091" y="4996856"/>
            <a:ext cx="1" cy="620368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5" name="Скругленный прямоугольник 24"/>
          <p:cNvSpPr/>
          <p:nvPr/>
        </p:nvSpPr>
        <p:spPr>
          <a:xfrm>
            <a:off x="1329070" y="3397071"/>
            <a:ext cx="8376458" cy="857751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</a:rPr>
              <a:t>Исключение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требований </a:t>
            </a:r>
            <a:r>
              <a:rPr lang="ru-RU" sz="2000" dirty="0" smtClean="0">
                <a:solidFill>
                  <a:schemeClr val="tx1"/>
                </a:solidFill>
              </a:rPr>
              <a:t>по </a:t>
            </a:r>
            <a:r>
              <a:rPr lang="ru-RU" sz="2000" dirty="0">
                <a:solidFill>
                  <a:schemeClr val="tx1"/>
                </a:solidFill>
              </a:rPr>
              <a:t>соотношению доходов</a:t>
            </a:r>
            <a:r>
              <a:rPr lang="ru-RU" sz="2000" b="1" dirty="0">
                <a:solidFill>
                  <a:schemeClr val="tx1"/>
                </a:solidFill>
              </a:rPr>
              <a:t> 90/10 </a:t>
            </a:r>
            <a:r>
              <a:rPr lang="ru-RU" sz="2000" dirty="0">
                <a:solidFill>
                  <a:schemeClr val="tx1"/>
                </a:solidFill>
              </a:rPr>
              <a:t>(</a:t>
            </a:r>
            <a:r>
              <a:rPr lang="ru-RU" sz="2000" dirty="0" smtClean="0">
                <a:solidFill>
                  <a:schemeClr val="tx1"/>
                </a:solidFill>
              </a:rPr>
              <a:t>введение </a:t>
            </a:r>
            <a:r>
              <a:rPr lang="ru-RU" sz="2000" b="1" dirty="0" smtClean="0">
                <a:solidFill>
                  <a:schemeClr val="tx1"/>
                </a:solidFill>
              </a:rPr>
              <a:t>раздельного учета  </a:t>
            </a:r>
            <a:r>
              <a:rPr lang="ru-RU" sz="2000" dirty="0">
                <a:solidFill>
                  <a:schemeClr val="tx1"/>
                </a:solidFill>
              </a:rPr>
              <a:t>доходов и </a:t>
            </a:r>
            <a:r>
              <a:rPr lang="ru-RU" sz="2000" dirty="0" smtClean="0">
                <a:solidFill>
                  <a:schemeClr val="tx1"/>
                </a:solidFill>
              </a:rPr>
              <a:t>расходов)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47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4_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4_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38562</TotalTime>
  <Words>1154</Words>
  <Application>Microsoft Office PowerPoint</Application>
  <PresentationFormat>Лист A4 (210x297 мм)</PresentationFormat>
  <Paragraphs>190</Paragraphs>
  <Slides>14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4_Оформление по умолчанию</vt:lpstr>
      <vt:lpstr>6_Оформление по умолчанию</vt:lpstr>
      <vt:lpstr>ПРОЕКТ НОВОГО НАЛОГОВОГО КОДЕКСА</vt:lpstr>
      <vt:lpstr>ДЛЯ ЧЕГО НУЖНЫ ИЗМЕНЕНИЯ? ЧТО НОВОГО?</vt:lpstr>
      <vt:lpstr>ИДЕОЛОГИЯ </vt:lpstr>
      <vt:lpstr>РЕЖИМЫ ДЛЯ МСБ И АПК</vt:lpstr>
      <vt:lpstr>НЕДРОПОЛЬЗОВАНИЕ</vt:lpstr>
      <vt:lpstr>НЕДРОПОЛЬЗОВАНИЕ</vt:lpstr>
      <vt:lpstr>ФИНАНСОВЫЙ СЕКТОР</vt:lpstr>
      <vt:lpstr>РЕАЛЬНЫЙ СЕКТОР</vt:lpstr>
      <vt:lpstr>РЕАЛЬНЫЙ СЕКТОР (ИНВЕСТИЦИОННЫЕ КОНТРАКТЫ)</vt:lpstr>
      <vt:lpstr>НАЛОГООБЛОЖЕНИЕ СЭЗ</vt:lpstr>
      <vt:lpstr>ЛЬГОТЫ</vt:lpstr>
      <vt:lpstr>АДМИНИСТРИРОВАНИЕ</vt:lpstr>
      <vt:lpstr>ЧТО ДАДУТ НАЛОГОВЫЕ НОВШЕСТВА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Уксукбаев Жанболат Абильтаевич</cp:lastModifiedBy>
  <cp:revision>4454</cp:revision>
  <cp:lastPrinted>2017-09-17T06:07:03Z</cp:lastPrinted>
  <dcterms:created xsi:type="dcterms:W3CDTF">2008-11-13T12:29:55Z</dcterms:created>
  <dcterms:modified xsi:type="dcterms:W3CDTF">2017-10-10T12:01:20Z</dcterms:modified>
</cp:coreProperties>
</file>