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58" y="-3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B91D93-5028-4E7E-B0D4-053CDF63FE66}" type="datetimeFigureOut">
              <a:rPr lang="ru-RU" smtClean="0"/>
              <a:t>20.11.2024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F76B61-69E0-487E-B38B-5F64DF1F1B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07441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k-K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«Қонаев – КРО» кеден бекеті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F76B61-69E0-487E-B38B-5F64DF1F1BC9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58971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174989F-4A91-4553-8EBF-15F1DEF1D8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7CA42FD-6813-47B0-8CB1-CA667E5863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95EF4C1-1A32-4F1F-9563-E258CCBD78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2239D-57E5-42BB-9EAC-02DFE0EBC8A5}" type="datetimeFigureOut">
              <a:rPr lang="ru-RU" smtClean="0"/>
              <a:t>20.11.2024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53A4D09-C254-4C99-A389-48698E6D18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CFC8190-65B5-4F3F-B847-5D9E4706A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912B6-2C2B-40B5-B1D4-293BBA798C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97667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142EC52-5FCF-4707-AFFF-E5B1CA8C9D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CAD0385-BF27-432E-98B3-4AD55AED52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F0D6F03-1AA1-4907-AB68-22288C90CE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2239D-57E5-42BB-9EAC-02DFE0EBC8A5}" type="datetimeFigureOut">
              <a:rPr lang="ru-RU" smtClean="0"/>
              <a:t>20.11.2024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3F77D39-F6E8-4C83-A0F9-E754C53FE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0EE73FB-C816-46EE-AB4E-D2728634CE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912B6-2C2B-40B5-B1D4-293BBA798C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4030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DF194042-7BBB-40C5-9058-818B6CE9F9B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E4EAB02-8537-4ECA-849A-F613A9E131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6C0FE75-E363-4E9A-A7EF-7A10B9847F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2239D-57E5-42BB-9EAC-02DFE0EBC8A5}" type="datetimeFigureOut">
              <a:rPr lang="ru-RU" smtClean="0"/>
              <a:t>20.11.2024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009B82C-3693-4308-88D4-0BF819D469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394F154-2B11-42DE-9141-3D03CE5304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912B6-2C2B-40B5-B1D4-293BBA798C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304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66B6A1D-509F-4561-80E1-55863C8317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4D80AF3-56F6-4C15-9F16-0A222865B3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31C272A-99EE-454A-9724-F5611E54DF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2239D-57E5-42BB-9EAC-02DFE0EBC8A5}" type="datetimeFigureOut">
              <a:rPr lang="ru-RU" smtClean="0"/>
              <a:t>20.11.2024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1E08DA6-CD5D-4614-BC23-E3B0BF334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55BAFC0-B120-45D6-B0A4-144B550214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912B6-2C2B-40B5-B1D4-293BBA798C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29341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7E2DBE-12C6-4E50-80AC-813BFD96A1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6BF15A3-F049-485A-B04C-F024696246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7DDD520-37B4-43E5-8BC3-FFB98296C0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2239D-57E5-42BB-9EAC-02DFE0EBC8A5}" type="datetimeFigureOut">
              <a:rPr lang="ru-RU" smtClean="0"/>
              <a:t>20.11.2024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4F93434-1E4A-4FFA-87C9-1C80972AA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2688166-9525-4196-A37F-3CBDB6FA7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912B6-2C2B-40B5-B1D4-293BBA798C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7669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FBE1FD4-34D4-4601-A71B-0002BB664C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C44893E-427A-4B78-BF6F-BF73198524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D51AEEF-4A75-4379-92CC-B8DA096225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F196627-F607-4C0D-B168-0328E83D80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2239D-57E5-42BB-9EAC-02DFE0EBC8A5}" type="datetimeFigureOut">
              <a:rPr lang="ru-RU" smtClean="0"/>
              <a:t>20.11.2024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5BC2F72-EEE1-40A8-9C28-1141758A2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3744964-0613-4903-B13D-3D9B074BEE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912B6-2C2B-40B5-B1D4-293BBA798C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8516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F1E60EF-56F5-4B7E-8286-DB875FC9EF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87AB3FD-DE45-4B9B-8727-F2C8E24821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EC1968B-B8AC-4405-A8BB-D73DB5494C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1E03505D-E778-4C5C-9645-D3269F8AF9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01DC339C-EE24-406E-A5CF-49CB691397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B944D17A-4498-4F0A-B5F8-23565AAE21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2239D-57E5-42BB-9EAC-02DFE0EBC8A5}" type="datetimeFigureOut">
              <a:rPr lang="ru-RU" smtClean="0"/>
              <a:t>20.11.2024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BFDA8FC2-89FD-410C-99DD-D140F20179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60D76239-2BB6-49F2-94C3-30DB548279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912B6-2C2B-40B5-B1D4-293BBA798C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3757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15BDD15-A33F-4C93-86E0-2CC0E5FAE5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E33CB9B4-E402-41E6-803F-C981E46E06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2239D-57E5-42BB-9EAC-02DFE0EBC8A5}" type="datetimeFigureOut">
              <a:rPr lang="ru-RU" smtClean="0"/>
              <a:t>20.11.2024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D3D976E5-E380-4418-B119-344D5666CC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78DA6AB8-18E5-48D4-A49E-C46AF81D58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912B6-2C2B-40B5-B1D4-293BBA798C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2097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FA1C87DF-8230-43BD-8ECC-5D83DA0582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2239D-57E5-42BB-9EAC-02DFE0EBC8A5}" type="datetimeFigureOut">
              <a:rPr lang="ru-RU" smtClean="0"/>
              <a:t>20.11.2024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54070F8A-BCD4-4EC2-A2C3-BEDF7F3BD2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C4C5E19E-842A-43F7-AF23-4D24F43D8C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912B6-2C2B-40B5-B1D4-293BBA798C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5667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D83824C-85B5-44C4-836D-81C3393AED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8284629-F258-4B6A-8D03-456A37710F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2AA234D-1B34-4907-97BB-8952513C18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F766166-F6B8-46F2-947E-E5D72753A4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2239D-57E5-42BB-9EAC-02DFE0EBC8A5}" type="datetimeFigureOut">
              <a:rPr lang="ru-RU" smtClean="0"/>
              <a:t>20.11.2024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A094EA2-899B-46F7-B887-957C68832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D23B836-1335-4915-A305-02BB55D612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912B6-2C2B-40B5-B1D4-293BBA798C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349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EB8F52-CA63-470D-A5F4-8F8D7AFEE2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E93529D5-A393-4179-87E0-D4D4A5ADB9C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A2B01BA-6E21-4A12-8047-D9C9926A78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386374F-B2AE-4479-ACB5-8903374C03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2239D-57E5-42BB-9EAC-02DFE0EBC8A5}" type="datetimeFigureOut">
              <a:rPr lang="ru-RU" smtClean="0"/>
              <a:t>20.11.2024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104C082-98D4-4A48-8D22-4F52EBE33B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010D5B7-CF6C-429F-BD87-23AB1FE30E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912B6-2C2B-40B5-B1D4-293BBA798C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4206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BF45249-EC38-4D2C-9F15-19838FE18F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39484B2-3BC6-4CC8-907C-D18122701E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97F898A-DF05-4788-939B-102E57CAB2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72239D-57E5-42BB-9EAC-02DFE0EBC8A5}" type="datetimeFigureOut">
              <a:rPr lang="ru-RU" smtClean="0"/>
              <a:t>20.11.2024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2200B6A-37B5-4B65-A5A0-DEE59EFFAE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6C9164B-3053-47F7-96B0-2EE0801EE0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8912B6-2C2B-40B5-B1D4-293BBA798C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5700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378710E-8171-471E-B371-9F76C849E463}"/>
              </a:ext>
            </a:extLst>
          </p:cNvPr>
          <p:cNvSpPr txBox="1"/>
          <p:nvPr/>
        </p:nvSpPr>
        <p:spPr>
          <a:xfrm>
            <a:off x="0" y="-27383"/>
            <a:ext cx="12192000" cy="33855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АЛМАТЫ ОБЛЫСЫ БОЙЫНША МКД ҚҰРЫЛЫМЫ</a:t>
            </a:r>
          </a:p>
        </p:txBody>
      </p:sp>
      <p:sp>
        <p:nvSpPr>
          <p:cNvPr id="7" name="Прямоугольник 4">
            <a:extLst>
              <a:ext uri="{FF2B5EF4-FFF2-40B4-BE49-F238E27FC236}">
                <a16:creationId xmlns:a16="http://schemas.microsoft.com/office/drawing/2014/main" id="{1416177F-1451-4089-BB64-34DFF01BAE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3381" y="420953"/>
            <a:ext cx="2383694" cy="220074"/>
          </a:xfrm>
          <a:prstGeom prst="rect">
            <a:avLst/>
          </a:prstGeom>
          <a:ln w="19050"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kk-K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Басшы</a:t>
            </a:r>
            <a:endParaRPr lang="ru-RU" alt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4">
            <a:extLst>
              <a:ext uri="{FF2B5EF4-FFF2-40B4-BE49-F238E27FC236}">
                <a16:creationId xmlns:a16="http://schemas.microsoft.com/office/drawing/2014/main" id="{EBFF7996-E239-43EE-A838-4CBD45C0FE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46762" y="837656"/>
            <a:ext cx="2804666" cy="685281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kk-KZ" sz="1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Адам ресурстары басқармасы</a:t>
            </a: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228600" indent="-228600" algn="just" eaLnBrk="1" hangingPunct="1">
              <a:spcBef>
                <a:spcPct val="0"/>
              </a:spcBef>
              <a:buAutoNum type="arabicPeriod"/>
              <a:tabLst>
                <a:tab pos="180975" algn="l"/>
              </a:tabLst>
            </a:pPr>
            <a:r>
              <a:rPr lang="kk-KZ" sz="1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Персоналмен жұмыс бөлімі</a:t>
            </a:r>
            <a:endParaRPr lang="kk-KZ" alt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indent="-228600" algn="just" eaLnBrk="1" hangingPunct="1">
              <a:spcBef>
                <a:spcPct val="0"/>
              </a:spcBef>
              <a:buAutoNum type="arabicPeriod"/>
              <a:tabLst>
                <a:tab pos="180975" algn="l"/>
              </a:tabLst>
            </a:pPr>
            <a:r>
              <a:rPr lang="kk-KZ" sz="1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Қ</a:t>
            </a:r>
            <a:r>
              <a:rPr lang="kk-KZ" sz="1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ызметтік тергеп-тексеру бөлімі</a:t>
            </a:r>
            <a:endParaRPr lang="ru-RU" alt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4">
            <a:extLst>
              <a:ext uri="{FF2B5EF4-FFF2-40B4-BE49-F238E27FC236}">
                <a16:creationId xmlns:a16="http://schemas.microsoft.com/office/drawing/2014/main" id="{FDB42F51-7582-4006-BF7D-A006F9E8B6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7967" y="837656"/>
            <a:ext cx="2711866" cy="24611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kk-KZ" sz="1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Заң басқармасы</a:t>
            </a:r>
            <a:endParaRPr lang="ru-RU" altLang="ru-RU" sz="1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8">
            <a:extLst>
              <a:ext uri="{FF2B5EF4-FFF2-40B4-BE49-F238E27FC236}">
                <a16:creationId xmlns:a16="http://schemas.microsoft.com/office/drawing/2014/main" id="{3C9D3CCE-1EB4-42B7-9AD4-22D61573FC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28357" y="837656"/>
            <a:ext cx="2945006" cy="685281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kk-KZ" sz="1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Тауарлар шығарылғаннан кейінгі кедендік бақылау басқармасы</a:t>
            </a:r>
            <a:r>
              <a:rPr lang="ru-RU" sz="1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228600" indent="-228600" algn="just">
              <a:buAutoNum type="arabicPeriod"/>
            </a:pPr>
            <a:r>
              <a:rPr lang="kk-KZ" sz="1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Камералдық кедендік тексеру бөлімі </a:t>
            </a:r>
          </a:p>
          <a:p>
            <a:pPr marL="228600" indent="-228600" algn="just">
              <a:buAutoNum type="arabicPeriod"/>
            </a:pPr>
            <a:r>
              <a:rPr lang="kk-KZ" sz="1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Көшпелі кедендік тексеру бөлімі</a:t>
            </a:r>
            <a:endParaRPr lang="ru-RU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4">
            <a:extLst>
              <a:ext uri="{FF2B5EF4-FFF2-40B4-BE49-F238E27FC236}">
                <a16:creationId xmlns:a16="http://schemas.microsoft.com/office/drawing/2014/main" id="{DF4203D3-5539-4CB2-9839-E37C196CD0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1713" y="1919372"/>
            <a:ext cx="2718120" cy="296293"/>
          </a:xfrm>
          <a:prstGeom prst="rect">
            <a:avLst/>
          </a:prstGeom>
          <a:ln w="12700"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endParaRPr lang="ru-RU" altLang="ru-RU" sz="1050" b="1" dirty="0">
              <a:latin typeface="+mn-lt"/>
              <a:cs typeface="Arial" pitchFamily="34" charset="0"/>
            </a:endParaRPr>
          </a:p>
          <a:p>
            <a:pPr algn="ctr" eaLnBrk="1" hangingPunct="1">
              <a:spcBef>
                <a:spcPct val="0"/>
              </a:spcBef>
              <a:buNone/>
            </a:pPr>
            <a:r>
              <a:rPr lang="kk-KZ" sz="1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Басшының орынбасары </a:t>
            </a:r>
            <a:b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alt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8">
            <a:extLst>
              <a:ext uri="{FF2B5EF4-FFF2-40B4-BE49-F238E27FC236}">
                <a16:creationId xmlns:a16="http://schemas.microsoft.com/office/drawing/2014/main" id="{E3F3578B-F050-4967-9AF0-49B89EBB42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1713" y="2540536"/>
            <a:ext cx="2718120" cy="65302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kk-KZ" sz="1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Ұйымдастыру-қаржы басқармасы</a:t>
            </a:r>
            <a:endParaRPr lang="ru-RU" sz="1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indent="-228600" algn="just" eaLnBrk="1" hangingPunct="1">
              <a:spcBef>
                <a:spcPct val="0"/>
              </a:spcBef>
              <a:buAutoNum type="arabicPeriod"/>
            </a:pPr>
            <a:r>
              <a:rPr lang="kk-KZ" sz="1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ұйымдастыру-бақылау бөлімі</a:t>
            </a:r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indent="-228600" algn="just" eaLnBrk="1" hangingPunct="1">
              <a:spcBef>
                <a:spcPct val="0"/>
              </a:spcBef>
              <a:buAutoNum type="arabicPeriod"/>
            </a:pPr>
            <a:r>
              <a:rPr lang="kk-KZ" sz="1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қаржы бөлімі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alt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Прямоугольник 8">
            <a:extLst>
              <a:ext uri="{FF2B5EF4-FFF2-40B4-BE49-F238E27FC236}">
                <a16:creationId xmlns:a16="http://schemas.microsoft.com/office/drawing/2014/main" id="{3EFF9367-B20D-439C-9273-70A50D10EF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6634" y="3515236"/>
            <a:ext cx="2694534" cy="114103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kk-KZ" sz="1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Мемлекеттік көрсетілетін қызметтер басқармасы</a:t>
            </a:r>
            <a:r>
              <a:rPr lang="ru-RU" sz="1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228600" indent="-228600" algn="just">
              <a:buFontTx/>
              <a:buAutoNum type="arabicPeriod"/>
            </a:pPr>
            <a:r>
              <a:rPr lang="kk-KZ" sz="1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Мемлекеттік көрсетілетін қызметтерді дамыту және сапасын бақылау бөлімі</a:t>
            </a:r>
            <a:endParaRPr lang="ru-RU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indent="-228600" algn="just">
              <a:buFontTx/>
              <a:buAutoNum type="arabicPeriod"/>
            </a:pPr>
            <a:r>
              <a:rPr lang="kk-KZ" sz="1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Жеке шоттарды есепке алу және жүргізу бөлімі</a:t>
            </a:r>
            <a:endParaRPr lang="ru-RU" sz="1000" dirty="0">
              <a:solidFill>
                <a:schemeClr val="tx1"/>
              </a:solidFill>
              <a:cs typeface="Tahoma" panose="020B0604030504040204" pitchFamily="34" charset="0"/>
            </a:endParaRPr>
          </a:p>
        </p:txBody>
      </p:sp>
      <p:sp>
        <p:nvSpPr>
          <p:cNvPr id="24" name="Прямоугольник 8">
            <a:extLst>
              <a:ext uri="{FF2B5EF4-FFF2-40B4-BE49-F238E27FC236}">
                <a16:creationId xmlns:a16="http://schemas.microsoft.com/office/drawing/2014/main" id="{4845B22E-04BF-476C-A4C1-C68852143D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132" y="4977949"/>
            <a:ext cx="2690202" cy="105313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kk-KZ" sz="1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Жанама салықтарды әкімшілендіру басқармасы</a:t>
            </a:r>
            <a:endParaRPr lang="ru-RU" sz="800" dirty="0"/>
          </a:p>
          <a:p>
            <a:pPr marL="228600" indent="-228600" algn="just">
              <a:buFontTx/>
              <a:buAutoNum type="arabicPeriod"/>
            </a:pPr>
            <a:r>
              <a:rPr lang="kk-KZ" sz="1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ҚҚС әкімшілендіру бөлімі</a:t>
            </a:r>
          </a:p>
          <a:p>
            <a:pPr marL="228600" indent="-228600" algn="just">
              <a:buFontTx/>
              <a:buAutoNum type="arabicPeriod"/>
            </a:pPr>
            <a:r>
              <a:rPr lang="kk-KZ" sz="1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Акциздерді әкімшілендіру бөлімі</a:t>
            </a:r>
            <a:endParaRPr lang="ru-RU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indent="-228600" algn="just">
              <a:buFontTx/>
              <a:buAutoNum type="arabicPeriod"/>
            </a:pPr>
            <a:r>
              <a:rPr lang="kk-KZ" sz="1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ҚҚС салық аудиті бөлімі</a:t>
            </a:r>
            <a:endParaRPr lang="ru-RU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indent="-228600" algn="just">
              <a:buFontTx/>
              <a:buAutoNum type="arabicPeriod"/>
            </a:pPr>
            <a:endParaRPr lang="ru-RU" sz="800" dirty="0"/>
          </a:p>
        </p:txBody>
      </p:sp>
      <p:sp>
        <p:nvSpPr>
          <p:cNvPr id="25" name="Прямоугольник 8">
            <a:extLst>
              <a:ext uri="{FF2B5EF4-FFF2-40B4-BE49-F238E27FC236}">
                <a16:creationId xmlns:a16="http://schemas.microsoft.com/office/drawing/2014/main" id="{2E465324-D2FC-43F1-9A70-40690F177B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2028" y="2540536"/>
            <a:ext cx="2711867" cy="105000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kk-KZ" sz="1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Аудит басқармасы </a:t>
            </a:r>
            <a:endParaRPr lang="ru-RU" sz="1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0975" indent="-180975" algn="just">
              <a:buAutoNum type="arabicPeriod"/>
            </a:pPr>
            <a:r>
              <a:rPr lang="kk-KZ" sz="1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№ 1 аудит бөлімі</a:t>
            </a:r>
            <a:endParaRPr lang="ru-RU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0975" indent="-180975" algn="just">
              <a:buAutoNum type="arabicPeriod"/>
            </a:pPr>
            <a:r>
              <a:rPr lang="kk-KZ" sz="1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№ 2 аудит бөлімі </a:t>
            </a:r>
            <a:endParaRPr lang="ru-RU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0975" indent="-180975" algn="just">
              <a:buAutoNum type="arabicPeriod"/>
            </a:pPr>
            <a:r>
              <a:rPr lang="kk-KZ" sz="1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№ 3 аудит бөлімі </a:t>
            </a:r>
            <a:endParaRPr lang="ru-RU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0975" indent="-180975" algn="just">
              <a:buAutoNum type="arabicPeriod"/>
            </a:pPr>
            <a:r>
              <a:rPr lang="kk-KZ" sz="1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САЭБ бөлімі</a:t>
            </a:r>
            <a:endParaRPr lang="ru-RU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0975" indent="-180975" algn="just">
              <a:buAutoNum type="arabicPeriod"/>
            </a:pPr>
            <a:r>
              <a:rPr lang="kk-KZ" sz="1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Ірі салық төлеушілер бөлімі</a:t>
            </a:r>
            <a:endParaRPr lang="ru-RU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Прямоугольник 8">
            <a:extLst>
              <a:ext uri="{FF2B5EF4-FFF2-40B4-BE49-F238E27FC236}">
                <a16:creationId xmlns:a16="http://schemas.microsoft.com/office/drawing/2014/main" id="{136673FE-EBA5-4AAA-9BAF-1CBB681A16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0049" y="3737143"/>
            <a:ext cx="2711867" cy="1267921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kk-KZ" sz="1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Кедендік әкімшілендіру басқармасы</a:t>
            </a:r>
            <a:endParaRPr lang="ru-RU" sz="1000" dirty="0"/>
          </a:p>
          <a:p>
            <a:pPr marL="228600" indent="-228600">
              <a:buAutoNum type="arabicPeriod"/>
            </a:pPr>
            <a:r>
              <a:rPr lang="kk-KZ" sz="1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Кедендік бақылау бөлімі</a:t>
            </a:r>
            <a:endParaRPr lang="ru-RU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indent="-228600">
              <a:buFontTx/>
              <a:buAutoNum type="arabicPeriod"/>
            </a:pPr>
            <a:r>
              <a:rPr lang="kk-KZ" sz="1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Тарифтік емес реттеу және зияткерлік меншік бөлімі</a:t>
            </a:r>
            <a:endParaRPr lang="ru-RU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indent="-228600">
              <a:buFontTx/>
              <a:buAutoNum type="arabicPeriod"/>
            </a:pPr>
            <a:r>
              <a:rPr lang="kk-KZ" sz="1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Интеграцияланған бақылау және кедендік инфрақұрылым бөлімі </a:t>
            </a:r>
            <a:endParaRPr lang="ru-RU" sz="10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Прямоугольник 8">
            <a:extLst>
              <a:ext uri="{FF2B5EF4-FFF2-40B4-BE49-F238E27FC236}">
                <a16:creationId xmlns:a16="http://schemas.microsoft.com/office/drawing/2014/main" id="{51F1B4DA-493D-40F8-A306-B9EC65C413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46762" y="5227001"/>
            <a:ext cx="2735154" cy="29629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ru-RU" sz="1000" b="1" dirty="0">
              <a:solidFill>
                <a:schemeClr val="tx1"/>
              </a:solidFill>
              <a:cs typeface="Tahoma" panose="020B0604030504040204" pitchFamily="34" charset="0"/>
            </a:endParaRPr>
          </a:p>
          <a:p>
            <a:pPr algn="ctr"/>
            <a:r>
              <a:rPr lang="kk-KZ" sz="1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Тарифтік реттеу басқармасы</a:t>
            </a:r>
            <a:endParaRPr lang="ru-RU" sz="800" dirty="0"/>
          </a:p>
          <a:p>
            <a:pPr marL="228600" indent="-228600" algn="ctr">
              <a:buAutoNum type="arabicPeriod"/>
            </a:pPr>
            <a:endParaRPr lang="ru-RU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Прямоугольник 8">
            <a:extLst>
              <a:ext uri="{FF2B5EF4-FFF2-40B4-BE49-F238E27FC236}">
                <a16:creationId xmlns:a16="http://schemas.microsoft.com/office/drawing/2014/main" id="{4DE5791C-4938-4F21-9DB3-833436B703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46761" y="5745231"/>
            <a:ext cx="2735154" cy="246221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kk-KZ" sz="1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«Қалжат» кеден бекеті</a:t>
            </a:r>
            <a:endParaRPr lang="ru-RU" sz="800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46F6CA5D-F64E-430D-ABFF-482B5560A52C}"/>
              </a:ext>
            </a:extLst>
          </p:cNvPr>
          <p:cNvSpPr txBox="1"/>
          <p:nvPr/>
        </p:nvSpPr>
        <p:spPr>
          <a:xfrm>
            <a:off x="3246762" y="6213389"/>
            <a:ext cx="2735154" cy="2462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kk-KZ" sz="1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«Қонаев – КРО» кеден бекеті</a:t>
            </a:r>
            <a:endParaRPr lang="ru-RU" sz="800" dirty="0"/>
          </a:p>
        </p:txBody>
      </p:sp>
      <p:sp>
        <p:nvSpPr>
          <p:cNvPr id="30" name="Прямоугольник 8">
            <a:extLst>
              <a:ext uri="{FF2B5EF4-FFF2-40B4-BE49-F238E27FC236}">
                <a16:creationId xmlns:a16="http://schemas.microsoft.com/office/drawing/2014/main" id="{64A415ED-9105-477A-8BED-4F50BDC80F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50292" y="837656"/>
            <a:ext cx="2481720" cy="685281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kk-KZ" sz="1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Талдау және тәуекелдер басқармасы</a:t>
            </a:r>
            <a:endParaRPr lang="ru-RU" sz="1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indent="-228600" algn="just">
              <a:buAutoNum type="arabicPeriod"/>
            </a:pPr>
            <a:r>
              <a:rPr lang="kk-KZ" sz="1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Тәуекелдер бөлімі</a:t>
            </a:r>
            <a:endParaRPr lang="ru-RU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indent="-228600" algn="just">
              <a:buAutoNum type="arabicPeriod"/>
            </a:pPr>
            <a:r>
              <a:rPr lang="kk-KZ" sz="1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Талдау бөлімі</a:t>
            </a:r>
            <a:endParaRPr lang="ru-RU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Прямоугольник 4">
            <a:extLst>
              <a:ext uri="{FF2B5EF4-FFF2-40B4-BE49-F238E27FC236}">
                <a16:creationId xmlns:a16="http://schemas.microsoft.com/office/drawing/2014/main" id="{9A751457-4929-4AF0-B86D-86D64E6378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6633" y="1148597"/>
            <a:ext cx="2703200" cy="37434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kk-KZ" sz="1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Мемлекеттік құпияларды қорғау және жұмылдыру жұмысы бөлімі</a:t>
            </a:r>
            <a:endParaRPr lang="ru-RU" altLang="ru-RU" sz="1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Прямоугольник 8">
            <a:extLst>
              <a:ext uri="{FF2B5EF4-FFF2-40B4-BE49-F238E27FC236}">
                <a16:creationId xmlns:a16="http://schemas.microsoft.com/office/drawing/2014/main" id="{E04CF4BD-93A3-49BB-BD97-151D3235D9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86090" y="2540536"/>
            <a:ext cx="2724374" cy="29629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kk-KZ" sz="1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Берешекпен жұмыс басқармасы</a:t>
            </a:r>
            <a:endParaRPr lang="ru-RU" sz="800" dirty="0"/>
          </a:p>
        </p:txBody>
      </p:sp>
      <p:sp>
        <p:nvSpPr>
          <p:cNvPr id="33" name="Прямоугольник 8">
            <a:extLst>
              <a:ext uri="{FF2B5EF4-FFF2-40B4-BE49-F238E27FC236}">
                <a16:creationId xmlns:a16="http://schemas.microsoft.com/office/drawing/2014/main" id="{7353F128-6ABE-4E99-A5F5-E1A8BC039B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86090" y="3166708"/>
            <a:ext cx="2724374" cy="39095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kk-KZ" sz="1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Дәрменсіз борышкерлермен жұмыс басқармасы</a:t>
            </a:r>
            <a:endParaRPr lang="ru-RU" sz="800" dirty="0"/>
          </a:p>
        </p:txBody>
      </p:sp>
      <p:sp>
        <p:nvSpPr>
          <p:cNvPr id="34" name="Прямоугольник 8">
            <a:extLst>
              <a:ext uri="{FF2B5EF4-FFF2-40B4-BE49-F238E27FC236}">
                <a16:creationId xmlns:a16="http://schemas.microsoft.com/office/drawing/2014/main" id="{20D244FF-39B9-4A61-931D-759EFADDC8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96676" y="4658851"/>
            <a:ext cx="2713787" cy="39095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kk-KZ" sz="1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Ақпараттық технологиялар басқармасы</a:t>
            </a:r>
            <a:endParaRPr lang="ru-RU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Прямоугольник 8">
            <a:extLst>
              <a:ext uri="{FF2B5EF4-FFF2-40B4-BE49-F238E27FC236}">
                <a16:creationId xmlns:a16="http://schemas.microsoft.com/office/drawing/2014/main" id="{5DFA6F64-2148-42AF-86D6-0E2CC4717B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07260" y="3887541"/>
            <a:ext cx="2703203" cy="44705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kk-KZ" sz="1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ЕАЭО шеңберінде ҚҚС әкімшілендіру басқармасы </a:t>
            </a:r>
            <a:endParaRPr lang="ru-RU" sz="800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BFE8DC5F-ED62-4DB9-AD1E-E61DD7D75F88}"/>
              </a:ext>
            </a:extLst>
          </p:cNvPr>
          <p:cNvSpPr txBox="1"/>
          <p:nvPr/>
        </p:nvSpPr>
        <p:spPr>
          <a:xfrm>
            <a:off x="9112659" y="2543241"/>
            <a:ext cx="2735288" cy="7078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kk-KZ" sz="1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Камералдық мониторинг басқармасы </a:t>
            </a:r>
            <a:endParaRPr lang="ru-RU" sz="1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0975" lvl="0" indent="-180975" algn="just">
              <a:buFontTx/>
              <a:buAutoNum type="arabicPeriod"/>
            </a:pPr>
            <a:r>
              <a:rPr lang="kk-KZ" sz="1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№ 1 камералдық мониторинг бөлімі</a:t>
            </a:r>
            <a:endParaRPr lang="ru-RU" sz="1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0975" lvl="0" indent="-180975" algn="just">
              <a:buFontTx/>
              <a:buAutoNum type="arabicPeriod"/>
            </a:pPr>
            <a:r>
              <a:rPr lang="kk-KZ" sz="1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№ 2 камералдық мониторинг бөлімі</a:t>
            </a:r>
            <a:endParaRPr lang="ru-RU" sz="1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0975" lvl="0" indent="-180975" algn="just">
              <a:buFontTx/>
              <a:buAutoNum type="arabicPeriod"/>
            </a:pPr>
            <a:r>
              <a:rPr lang="kk-KZ" sz="1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№ 3 камералдық мониторинг бөлімі</a:t>
            </a:r>
            <a:endParaRPr lang="ru-RU" sz="1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Прямоугольник 8">
            <a:extLst>
              <a:ext uri="{FF2B5EF4-FFF2-40B4-BE49-F238E27FC236}">
                <a16:creationId xmlns:a16="http://schemas.microsoft.com/office/drawing/2014/main" id="{66F1EC52-E50C-4A33-879A-64C7D23C8F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00993" y="3583712"/>
            <a:ext cx="2724373" cy="88149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kk-KZ" sz="1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Өндірістік емес төлемдер басқармасы</a:t>
            </a:r>
            <a:endParaRPr lang="ru-RU" sz="800" dirty="0"/>
          </a:p>
          <a:p>
            <a:pPr marL="228600" indent="-228600" algn="just">
              <a:buFontTx/>
              <a:buAutoNum type="arabicPeriod"/>
            </a:pPr>
            <a:r>
              <a:rPr lang="kk-KZ" sz="1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Уәкілетті органдармен жұмыс бөлімі</a:t>
            </a:r>
            <a:endParaRPr lang="ru-RU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indent="-228600" algn="just">
              <a:buAutoNum type="arabicPeriod"/>
            </a:pPr>
            <a:r>
              <a:rPr lang="kk-KZ" sz="1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Жеке тұлғаларды әкімшілендіру және жалпыға бірдей декларациялау бөлімі</a:t>
            </a:r>
            <a:endParaRPr lang="ru-RU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Прямоугольник 8">
            <a:extLst>
              <a:ext uri="{FF2B5EF4-FFF2-40B4-BE49-F238E27FC236}">
                <a16:creationId xmlns:a16="http://schemas.microsoft.com/office/drawing/2014/main" id="{35AB6FF7-6637-4ABD-8413-D60C11675A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00993" y="4801202"/>
            <a:ext cx="2724373" cy="5107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kk-KZ" sz="1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Түсіндіру жұмысы және Байланыс-орталығы басқармасы</a:t>
            </a:r>
            <a:endParaRPr lang="ru-RU" sz="800" dirty="0"/>
          </a:p>
        </p:txBody>
      </p:sp>
      <p:sp>
        <p:nvSpPr>
          <p:cNvPr id="39" name="Прямоугольник 4">
            <a:extLst>
              <a:ext uri="{FF2B5EF4-FFF2-40B4-BE49-F238E27FC236}">
                <a16:creationId xmlns:a16="http://schemas.microsoft.com/office/drawing/2014/main" id="{3C071D73-490B-4E3C-980C-077744C62B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2028" y="1919372"/>
            <a:ext cx="2718120" cy="296293"/>
          </a:xfrm>
          <a:prstGeom prst="rect">
            <a:avLst/>
          </a:prstGeom>
          <a:ln w="12700"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kk-KZ" sz="1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Басшының орынбасары </a:t>
            </a:r>
            <a:endParaRPr lang="ru-RU" alt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Прямоугольник 4">
            <a:extLst>
              <a:ext uri="{FF2B5EF4-FFF2-40B4-BE49-F238E27FC236}">
                <a16:creationId xmlns:a16="http://schemas.microsoft.com/office/drawing/2014/main" id="{12AA3219-EE5F-45B8-8C4E-2E610DEF6D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92343" y="1914363"/>
            <a:ext cx="2718120" cy="296294"/>
          </a:xfrm>
          <a:prstGeom prst="rect">
            <a:avLst/>
          </a:prstGeom>
          <a:ln w="12700"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kk-KZ" sz="1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Басшының орынбасары </a:t>
            </a:r>
            <a:endParaRPr lang="ru-RU" alt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Прямоугольник 4">
            <a:extLst>
              <a:ext uri="{FF2B5EF4-FFF2-40B4-BE49-F238E27FC236}">
                <a16:creationId xmlns:a16="http://schemas.microsoft.com/office/drawing/2014/main" id="{BC1E8F65-3AAC-469F-B1B8-C68F0914FE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12658" y="1914362"/>
            <a:ext cx="2731870" cy="296294"/>
          </a:xfrm>
          <a:prstGeom prst="rect">
            <a:avLst/>
          </a:prstGeom>
          <a:ln w="12700"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kk-KZ" sz="1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Басшының орынбасары </a:t>
            </a:r>
            <a:endParaRPr lang="ru-RU" alt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598817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74</TotalTime>
  <Words>210</Words>
  <Application>Microsoft Office PowerPoint</Application>
  <PresentationFormat>Широкоэкранный</PresentationFormat>
  <Paragraphs>56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Ясын Айбын Мұхамедқалиұлы</dc:creator>
  <cp:lastModifiedBy>Ясын Айбын Мұхамедқалиұлы</cp:lastModifiedBy>
  <cp:revision>10</cp:revision>
  <cp:lastPrinted>2024-11-20T07:30:12Z</cp:lastPrinted>
  <dcterms:created xsi:type="dcterms:W3CDTF">2024-11-20T07:10:45Z</dcterms:created>
  <dcterms:modified xsi:type="dcterms:W3CDTF">2024-11-20T10:26:17Z</dcterms:modified>
</cp:coreProperties>
</file>