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09" r:id="rId1"/>
    <p:sldMasterId id="2147483921" r:id="rId2"/>
  </p:sldMasterIdLst>
  <p:notesMasterIdLst>
    <p:notesMasterId r:id="rId23"/>
  </p:notesMasterIdLst>
  <p:handoutMasterIdLst>
    <p:handoutMasterId r:id="rId24"/>
  </p:handoutMasterIdLst>
  <p:sldIdLst>
    <p:sldId id="614" r:id="rId3"/>
    <p:sldId id="812" r:id="rId4"/>
    <p:sldId id="813" r:id="rId5"/>
    <p:sldId id="814" r:id="rId6"/>
    <p:sldId id="815" r:id="rId7"/>
    <p:sldId id="811" r:id="rId8"/>
    <p:sldId id="721" r:id="rId9"/>
    <p:sldId id="816" r:id="rId10"/>
    <p:sldId id="806" r:id="rId11"/>
    <p:sldId id="801" r:id="rId12"/>
    <p:sldId id="797" r:id="rId13"/>
    <p:sldId id="795" r:id="rId14"/>
    <p:sldId id="808" r:id="rId15"/>
    <p:sldId id="804" r:id="rId16"/>
    <p:sldId id="803" r:id="rId17"/>
    <p:sldId id="802" r:id="rId18"/>
    <p:sldId id="805" r:id="rId19"/>
    <p:sldId id="807" r:id="rId20"/>
    <p:sldId id="818" r:id="rId21"/>
    <p:sldId id="809" r:id="rId22"/>
  </p:sldIdLst>
  <p:sldSz cx="9906000" cy="6858000" type="A4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  <p15:guide id="3" pos="39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03366"/>
    <a:srgbClr val="006600"/>
    <a:srgbClr val="336699"/>
    <a:srgbClr val="1E7457"/>
    <a:srgbClr val="FF9966"/>
    <a:srgbClr val="0000FF"/>
    <a:srgbClr val="FF6600"/>
    <a:srgbClr val="C0D5EA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9" autoAdjust="0"/>
    <p:restoredTop sz="90276" autoAdjust="0"/>
  </p:normalViewPr>
  <p:slideViewPr>
    <p:cSldViewPr>
      <p:cViewPr>
        <p:scale>
          <a:sx n="66" d="100"/>
          <a:sy n="66" d="100"/>
        </p:scale>
        <p:origin x="-1396" y="-32"/>
      </p:cViewPr>
      <p:guideLst>
        <p:guide orient="horz" pos="3702"/>
        <p:guide pos="368"/>
        <p:guide pos="398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1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4E06E-184D-4E68-9B55-5E41A45CD3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5FCF439-9E3E-489D-A505-716C105DD412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Уменьшатся налоговые споры</a:t>
          </a:r>
          <a:endParaRPr lang="ru-RU" dirty="0"/>
        </a:p>
      </dgm:t>
    </dgm:pt>
    <dgm:pt modelId="{25EF3E47-3F45-4706-88B7-789F17297232}" type="parTrans" cxnId="{AB08089C-980B-4D2F-B04F-5EB85A32C78D}">
      <dgm:prSet/>
      <dgm:spPr/>
      <dgm:t>
        <a:bodyPr/>
        <a:lstStyle/>
        <a:p>
          <a:endParaRPr lang="ru-RU"/>
        </a:p>
      </dgm:t>
    </dgm:pt>
    <dgm:pt modelId="{00A9AB15-A0E9-4E39-8F81-B71CA3366767}" type="sibTrans" cxnId="{AB08089C-980B-4D2F-B04F-5EB85A32C78D}">
      <dgm:prSet/>
      <dgm:spPr>
        <a:ln>
          <a:solidFill>
            <a:srgbClr val="009242"/>
          </a:solidFill>
        </a:ln>
      </dgm:spPr>
      <dgm:t>
        <a:bodyPr/>
        <a:lstStyle/>
        <a:p>
          <a:endParaRPr lang="ru-RU"/>
        </a:p>
      </dgm:t>
    </dgm:pt>
    <dgm:pt modelId="{7F334FA9-4511-412F-AEE6-54921F37FA01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Снизится число проверок</a:t>
          </a:r>
          <a:endParaRPr lang="ru-RU" dirty="0"/>
        </a:p>
      </dgm:t>
    </dgm:pt>
    <dgm:pt modelId="{D7EE0930-3347-45ED-907B-916FE5DE5104}" type="parTrans" cxnId="{E676E71F-0CAC-4309-9A95-A7E531D5AFB8}">
      <dgm:prSet/>
      <dgm:spPr/>
      <dgm:t>
        <a:bodyPr/>
        <a:lstStyle/>
        <a:p>
          <a:endParaRPr lang="ru-RU"/>
        </a:p>
      </dgm:t>
    </dgm:pt>
    <dgm:pt modelId="{570EE3FB-AFC5-4740-B1DA-72FF6BBA0FC5}" type="sibTrans" cxnId="{E676E71F-0CAC-4309-9A95-A7E531D5AFB8}">
      <dgm:prSet/>
      <dgm:spPr/>
      <dgm:t>
        <a:bodyPr/>
        <a:lstStyle/>
        <a:p>
          <a:endParaRPr lang="ru-RU"/>
        </a:p>
      </dgm:t>
    </dgm:pt>
    <dgm:pt modelId="{052669AA-3DE1-45FD-88CC-8677249A597D}">
      <dgm:prSet phldrT="[Текст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Администрирование упростится</a:t>
          </a:r>
          <a:endParaRPr lang="ru-RU" dirty="0"/>
        </a:p>
      </dgm:t>
    </dgm:pt>
    <dgm:pt modelId="{D6717D2A-ACA8-4578-ABC5-6307833D106B}" type="parTrans" cxnId="{BDF074BC-61F8-495D-8604-E1EB7ADD61F5}">
      <dgm:prSet/>
      <dgm:spPr/>
      <dgm:t>
        <a:bodyPr/>
        <a:lstStyle/>
        <a:p>
          <a:endParaRPr lang="ru-RU"/>
        </a:p>
      </dgm:t>
    </dgm:pt>
    <dgm:pt modelId="{A2450D52-2797-4EA4-A9E3-498FEC0898C7}" type="sibTrans" cxnId="{BDF074BC-61F8-495D-8604-E1EB7ADD61F5}">
      <dgm:prSet/>
      <dgm:spPr/>
      <dgm:t>
        <a:bodyPr/>
        <a:lstStyle/>
        <a:p>
          <a:endParaRPr lang="ru-RU"/>
        </a:p>
      </dgm:t>
    </dgm:pt>
    <dgm:pt modelId="{1AE5FBF9-4D52-44CC-BC95-1F1E6AFD242F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Переработка сырья получит стимулы</a:t>
          </a:r>
          <a:endParaRPr lang="ru-RU" dirty="0"/>
        </a:p>
      </dgm:t>
    </dgm:pt>
    <dgm:pt modelId="{4A464F7E-8729-40C1-8EF0-D56CB514748A}" type="parTrans" cxnId="{D5997FB4-72AC-45F5-947D-B694260B4D38}">
      <dgm:prSet/>
      <dgm:spPr/>
      <dgm:t>
        <a:bodyPr/>
        <a:lstStyle/>
        <a:p>
          <a:endParaRPr lang="ru-RU"/>
        </a:p>
      </dgm:t>
    </dgm:pt>
    <dgm:pt modelId="{C8550E3A-A24C-4578-A370-DFB6BEDCE54A}" type="sibTrans" cxnId="{D5997FB4-72AC-45F5-947D-B694260B4D38}">
      <dgm:prSet/>
      <dgm:spPr/>
      <dgm:t>
        <a:bodyPr/>
        <a:lstStyle/>
        <a:p>
          <a:endParaRPr lang="ru-RU"/>
        </a:p>
      </dgm:t>
    </dgm:pt>
    <dgm:pt modelId="{BE85C01B-E372-4C7D-9E02-394B8B4F2E03}">
      <dgm:prSet/>
      <dgm:spPr/>
      <dgm:t>
        <a:bodyPr/>
        <a:lstStyle/>
        <a:p>
          <a:endParaRPr lang="ru-RU"/>
        </a:p>
      </dgm:t>
    </dgm:pt>
    <dgm:pt modelId="{2786617E-DA8E-42EE-A93E-7C7D41D7873E}" type="parTrans" cxnId="{122FD75F-7871-4A52-9F5A-EE6FC9421337}">
      <dgm:prSet/>
      <dgm:spPr/>
      <dgm:t>
        <a:bodyPr/>
        <a:lstStyle/>
        <a:p>
          <a:endParaRPr lang="ru-RU"/>
        </a:p>
      </dgm:t>
    </dgm:pt>
    <dgm:pt modelId="{C1C8B049-3AEB-4D7D-94BA-DE3713E64A57}" type="sibTrans" cxnId="{122FD75F-7871-4A52-9F5A-EE6FC9421337}">
      <dgm:prSet/>
      <dgm:spPr/>
      <dgm:t>
        <a:bodyPr/>
        <a:lstStyle/>
        <a:p>
          <a:endParaRPr lang="ru-RU"/>
        </a:p>
      </dgm:t>
    </dgm:pt>
    <dgm:pt modelId="{D345922B-323A-4FD8-98E3-B89C5E11B740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Предсказуемость налоговых изменений</a:t>
          </a:r>
          <a:endParaRPr lang="ru-RU" dirty="0"/>
        </a:p>
      </dgm:t>
    </dgm:pt>
    <dgm:pt modelId="{664D42C1-FAF7-4625-8B1B-BAC6266901D5}" type="parTrans" cxnId="{BCD85F92-FBA2-452B-B5A7-2B105504A5FB}">
      <dgm:prSet/>
      <dgm:spPr/>
      <dgm:t>
        <a:bodyPr/>
        <a:lstStyle/>
        <a:p>
          <a:endParaRPr lang="ru-RU"/>
        </a:p>
      </dgm:t>
    </dgm:pt>
    <dgm:pt modelId="{A34B17AF-1A48-4FF0-A057-5AB9A6D7011B}" type="sibTrans" cxnId="{BCD85F92-FBA2-452B-B5A7-2B105504A5FB}">
      <dgm:prSet/>
      <dgm:spPr/>
      <dgm:t>
        <a:bodyPr/>
        <a:lstStyle/>
        <a:p>
          <a:endParaRPr lang="ru-RU"/>
        </a:p>
      </dgm:t>
    </dgm:pt>
    <dgm:pt modelId="{E0E656E4-0D86-4EC9-BC84-C5F8AF225153}">
      <dgm:prSet/>
      <dgm:spPr/>
      <dgm:t>
        <a:bodyPr/>
        <a:lstStyle/>
        <a:p>
          <a:endParaRPr lang="ru-RU"/>
        </a:p>
      </dgm:t>
    </dgm:pt>
    <dgm:pt modelId="{3F73CBB9-1A85-4FAB-BE93-6980F5A8221D}" type="parTrans" cxnId="{E3A0ADAA-33C2-4DF6-B7C5-486B7444D94A}">
      <dgm:prSet/>
      <dgm:spPr/>
      <dgm:t>
        <a:bodyPr/>
        <a:lstStyle/>
        <a:p>
          <a:endParaRPr lang="ru-RU"/>
        </a:p>
      </dgm:t>
    </dgm:pt>
    <dgm:pt modelId="{A28F725F-925D-4768-908D-92C6D42D1AB0}" type="sibTrans" cxnId="{E3A0ADAA-33C2-4DF6-B7C5-486B7444D94A}">
      <dgm:prSet/>
      <dgm:spPr/>
      <dgm:t>
        <a:bodyPr/>
        <a:lstStyle/>
        <a:p>
          <a:endParaRPr lang="ru-RU"/>
        </a:p>
      </dgm:t>
    </dgm:pt>
    <dgm:pt modelId="{47B0FF88-2165-48DB-90BB-AD136EC868F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Удобные режимы для АПК и МСБ</a:t>
          </a:r>
          <a:endParaRPr lang="ru-RU" dirty="0">
            <a:latin typeface="Arial Black" pitchFamily="34" charset="0"/>
          </a:endParaRPr>
        </a:p>
      </dgm:t>
    </dgm:pt>
    <dgm:pt modelId="{689BE7AF-F3C1-4684-A745-CE92D27871AE}" type="parTrans" cxnId="{E1C43AE8-939D-4838-8004-9841B76743CB}">
      <dgm:prSet/>
      <dgm:spPr/>
      <dgm:t>
        <a:bodyPr/>
        <a:lstStyle/>
        <a:p>
          <a:endParaRPr lang="ru-RU"/>
        </a:p>
      </dgm:t>
    </dgm:pt>
    <dgm:pt modelId="{445D4EF7-EAC6-40AD-BDC4-37AC92130FE2}" type="sibTrans" cxnId="{E1C43AE8-939D-4838-8004-9841B76743CB}">
      <dgm:prSet/>
      <dgm:spPr/>
      <dgm:t>
        <a:bodyPr/>
        <a:lstStyle/>
        <a:p>
          <a:endParaRPr lang="ru-RU"/>
        </a:p>
      </dgm:t>
    </dgm:pt>
    <dgm:pt modelId="{BB872DC9-46FB-4EAA-947A-C8867A584F24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>
          <a:solidFill>
            <a:srgbClr val="009242"/>
          </a:solidFill>
        </a:ln>
      </dgm:spPr>
      <dgm:t>
        <a:bodyPr/>
        <a:lstStyle/>
        <a:p>
          <a:r>
            <a:rPr lang="ru-RU" dirty="0" smtClean="0">
              <a:latin typeface="Arial Black" pitchFamily="34" charset="0"/>
            </a:rPr>
            <a:t>Поддержка кредитования</a:t>
          </a:r>
          <a:endParaRPr lang="ru-RU" dirty="0">
            <a:latin typeface="Arial Black" pitchFamily="34" charset="0"/>
          </a:endParaRPr>
        </a:p>
      </dgm:t>
    </dgm:pt>
    <dgm:pt modelId="{5149A110-55DE-4277-8DF3-AED8B7FB9517}" type="parTrans" cxnId="{58F44E9B-3FF6-49E6-BA25-4165F8017AB3}">
      <dgm:prSet/>
      <dgm:spPr/>
      <dgm:t>
        <a:bodyPr/>
        <a:lstStyle/>
        <a:p>
          <a:endParaRPr lang="ru-RU"/>
        </a:p>
      </dgm:t>
    </dgm:pt>
    <dgm:pt modelId="{2959D50D-E6CA-43D0-8977-8BC43A0C2D08}" type="sibTrans" cxnId="{58F44E9B-3FF6-49E6-BA25-4165F8017AB3}">
      <dgm:prSet/>
      <dgm:spPr/>
      <dgm:t>
        <a:bodyPr/>
        <a:lstStyle/>
        <a:p>
          <a:endParaRPr lang="ru-RU"/>
        </a:p>
      </dgm:t>
    </dgm:pt>
    <dgm:pt modelId="{B666805E-2BD1-41C2-92B7-0A97C34B9F22}">
      <dgm:prSet/>
      <dgm:spPr/>
      <dgm:t>
        <a:bodyPr/>
        <a:lstStyle/>
        <a:p>
          <a:endParaRPr lang="ru-RU"/>
        </a:p>
      </dgm:t>
    </dgm:pt>
    <dgm:pt modelId="{A6444944-B7FF-48C4-BFF7-8EB83298FC67}" type="parTrans" cxnId="{13CB14C4-A1A8-402C-AEF4-B54D2C1D914E}">
      <dgm:prSet/>
      <dgm:spPr/>
      <dgm:t>
        <a:bodyPr/>
        <a:lstStyle/>
        <a:p>
          <a:endParaRPr lang="ru-RU"/>
        </a:p>
      </dgm:t>
    </dgm:pt>
    <dgm:pt modelId="{E21B1C2C-FC6E-4A5A-92A2-8CF0D89D1281}" type="sibTrans" cxnId="{13CB14C4-A1A8-402C-AEF4-B54D2C1D914E}">
      <dgm:prSet/>
      <dgm:spPr/>
      <dgm:t>
        <a:bodyPr/>
        <a:lstStyle/>
        <a:p>
          <a:endParaRPr lang="ru-RU"/>
        </a:p>
      </dgm:t>
    </dgm:pt>
    <dgm:pt modelId="{A0576BF1-F0AE-4A6B-8A6A-5DC6B7DE8842}" type="pres">
      <dgm:prSet presAssocID="{D0E4E06E-184D-4E68-9B55-5E41A45CD3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F4EAD65-E5C6-489A-B09E-C2580F785698}" type="pres">
      <dgm:prSet presAssocID="{D0E4E06E-184D-4E68-9B55-5E41A45CD3CF}" presName="Name1" presStyleCnt="0"/>
      <dgm:spPr/>
    </dgm:pt>
    <dgm:pt modelId="{7704567E-4178-4CD8-91E0-CF83C863C199}" type="pres">
      <dgm:prSet presAssocID="{D0E4E06E-184D-4E68-9B55-5E41A45CD3CF}" presName="cycle" presStyleCnt="0"/>
      <dgm:spPr/>
    </dgm:pt>
    <dgm:pt modelId="{DEDCF8ED-0D86-4E64-908A-E7239640D070}" type="pres">
      <dgm:prSet presAssocID="{D0E4E06E-184D-4E68-9B55-5E41A45CD3CF}" presName="srcNode" presStyleLbl="node1" presStyleIdx="0" presStyleCnt="7"/>
      <dgm:spPr/>
    </dgm:pt>
    <dgm:pt modelId="{AEC2DD4C-24D2-41B4-BAB1-946DF67EBD00}" type="pres">
      <dgm:prSet presAssocID="{D0E4E06E-184D-4E68-9B55-5E41A45CD3CF}" presName="conn" presStyleLbl="parChTrans1D2" presStyleIdx="0" presStyleCnt="1"/>
      <dgm:spPr/>
      <dgm:t>
        <a:bodyPr/>
        <a:lstStyle/>
        <a:p>
          <a:endParaRPr lang="ru-RU"/>
        </a:p>
      </dgm:t>
    </dgm:pt>
    <dgm:pt modelId="{99E291F2-1E2C-4192-98C7-AC12A4134FF6}" type="pres">
      <dgm:prSet presAssocID="{D0E4E06E-184D-4E68-9B55-5E41A45CD3CF}" presName="extraNode" presStyleLbl="node1" presStyleIdx="0" presStyleCnt="7"/>
      <dgm:spPr/>
    </dgm:pt>
    <dgm:pt modelId="{837BB207-C656-492F-ABC1-D56C103542FE}" type="pres">
      <dgm:prSet presAssocID="{D0E4E06E-184D-4E68-9B55-5E41A45CD3CF}" presName="dstNode" presStyleLbl="node1" presStyleIdx="0" presStyleCnt="7"/>
      <dgm:spPr/>
    </dgm:pt>
    <dgm:pt modelId="{75FFA714-9195-479A-A57D-D9B745DAC856}" type="pres">
      <dgm:prSet presAssocID="{F5FCF439-9E3E-489D-A505-716C105DD412}" presName="text_1" presStyleLbl="node1" presStyleIdx="0" presStyleCnt="7" custScaleX="990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B6811E-249A-4C8A-A530-6380F56CF827}" type="pres">
      <dgm:prSet presAssocID="{F5FCF439-9E3E-489D-A505-716C105DD412}" presName="accent_1" presStyleCnt="0"/>
      <dgm:spPr/>
    </dgm:pt>
    <dgm:pt modelId="{D4322DAC-E6E5-4E46-AC4C-9F8597CE8002}" type="pres">
      <dgm:prSet presAssocID="{F5FCF439-9E3E-489D-A505-716C105DD412}" presName="accentRepeatNode" presStyleLbl="solidFgAcc1" presStyleIdx="0" presStyleCnt="7"/>
      <dgm:spPr>
        <a:ln>
          <a:solidFill>
            <a:srgbClr val="009242"/>
          </a:solidFill>
        </a:ln>
      </dgm:spPr>
    </dgm:pt>
    <dgm:pt modelId="{105109CF-965D-4F9F-B536-32505CD1ECC9}" type="pres">
      <dgm:prSet presAssocID="{7F334FA9-4511-412F-AEE6-54921F37FA01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50BEC-D7DD-4A26-B2C6-14EA916535C5}" type="pres">
      <dgm:prSet presAssocID="{7F334FA9-4511-412F-AEE6-54921F37FA01}" presName="accent_2" presStyleCnt="0"/>
      <dgm:spPr/>
    </dgm:pt>
    <dgm:pt modelId="{14BADE6F-9145-462E-B936-0AB572ACC2B0}" type="pres">
      <dgm:prSet presAssocID="{7F334FA9-4511-412F-AEE6-54921F37FA01}" presName="accentRepeatNode" presStyleLbl="solidFgAcc1" presStyleIdx="1" presStyleCnt="7"/>
      <dgm:spPr>
        <a:ln>
          <a:solidFill>
            <a:srgbClr val="009242"/>
          </a:solidFill>
        </a:ln>
      </dgm:spPr>
    </dgm:pt>
    <dgm:pt modelId="{BF2A468C-05B8-4D3E-89FC-AB9EEB178E3E}" type="pres">
      <dgm:prSet presAssocID="{052669AA-3DE1-45FD-88CC-8677249A597D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9DE37A-8A92-4C2C-941F-717614075934}" type="pres">
      <dgm:prSet presAssocID="{052669AA-3DE1-45FD-88CC-8677249A597D}" presName="accent_3" presStyleCnt="0"/>
      <dgm:spPr/>
    </dgm:pt>
    <dgm:pt modelId="{067EC4A0-2FD7-410C-8C91-B5CE4267C73C}" type="pres">
      <dgm:prSet presAssocID="{052669AA-3DE1-45FD-88CC-8677249A597D}" presName="accentRepeatNode" presStyleLbl="solidFgAcc1" presStyleIdx="2" presStyleCnt="7"/>
      <dgm:spPr>
        <a:ln>
          <a:solidFill>
            <a:srgbClr val="009242"/>
          </a:solidFill>
        </a:ln>
      </dgm:spPr>
    </dgm:pt>
    <dgm:pt modelId="{E0A3621B-0A2A-47D6-87FB-F5E25C9FC7CD}" type="pres">
      <dgm:prSet presAssocID="{1AE5FBF9-4D52-44CC-BC95-1F1E6AFD242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C3B1D-82AC-4EBB-9D6B-F3FC9C482105}" type="pres">
      <dgm:prSet presAssocID="{1AE5FBF9-4D52-44CC-BC95-1F1E6AFD242F}" presName="accent_4" presStyleCnt="0"/>
      <dgm:spPr/>
    </dgm:pt>
    <dgm:pt modelId="{0A85A320-A2AB-41E1-B790-B5441F365DF1}" type="pres">
      <dgm:prSet presAssocID="{1AE5FBF9-4D52-44CC-BC95-1F1E6AFD242F}" presName="accentRepeatNode" presStyleLbl="solidFgAcc1" presStyleIdx="3" presStyleCnt="7"/>
      <dgm:spPr>
        <a:ln>
          <a:solidFill>
            <a:srgbClr val="009242"/>
          </a:solidFill>
        </a:ln>
      </dgm:spPr>
    </dgm:pt>
    <dgm:pt modelId="{4870D924-A5E0-4380-A8B9-CDD7B1C666FE}" type="pres">
      <dgm:prSet presAssocID="{BB872DC9-46FB-4EAA-947A-C8867A584F24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79DDCE-02F6-46BA-9296-FA56ADB47F7E}" type="pres">
      <dgm:prSet presAssocID="{BB872DC9-46FB-4EAA-947A-C8867A584F24}" presName="accent_5" presStyleCnt="0"/>
      <dgm:spPr/>
    </dgm:pt>
    <dgm:pt modelId="{B8BDDB1A-9812-4113-A966-6420E3673BBD}" type="pres">
      <dgm:prSet presAssocID="{BB872DC9-46FB-4EAA-947A-C8867A584F24}" presName="accentRepeatNode" presStyleLbl="solidFgAcc1" presStyleIdx="4" presStyleCnt="7"/>
      <dgm:spPr>
        <a:ln>
          <a:solidFill>
            <a:srgbClr val="009242"/>
          </a:solidFill>
        </a:ln>
      </dgm:spPr>
    </dgm:pt>
    <dgm:pt modelId="{CEA3A7C2-6368-4A23-8437-19C23E085738}" type="pres">
      <dgm:prSet presAssocID="{47B0FF88-2165-48DB-90BB-AD136EC868F4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DCF34-0392-4961-A96F-FE7DADBA4FB8}" type="pres">
      <dgm:prSet presAssocID="{47B0FF88-2165-48DB-90BB-AD136EC868F4}" presName="accent_6" presStyleCnt="0"/>
      <dgm:spPr/>
    </dgm:pt>
    <dgm:pt modelId="{B785DD0F-FFC6-4384-93B5-CA0ADFC4DC19}" type="pres">
      <dgm:prSet presAssocID="{47B0FF88-2165-48DB-90BB-AD136EC868F4}" presName="accentRepeatNode" presStyleLbl="solidFgAcc1" presStyleIdx="5" presStyleCnt="7"/>
      <dgm:spPr>
        <a:ln>
          <a:solidFill>
            <a:srgbClr val="009242"/>
          </a:solidFill>
        </a:ln>
      </dgm:spPr>
    </dgm:pt>
    <dgm:pt modelId="{0B9D4F33-0C97-4182-909F-0A08B1F8E929}" type="pres">
      <dgm:prSet presAssocID="{D345922B-323A-4FD8-98E3-B89C5E11B740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79F560-3F49-4785-B199-0559E7AD62C0}" type="pres">
      <dgm:prSet presAssocID="{D345922B-323A-4FD8-98E3-B89C5E11B740}" presName="accent_7" presStyleCnt="0"/>
      <dgm:spPr/>
    </dgm:pt>
    <dgm:pt modelId="{DFBB16C7-A7E9-456B-A595-B28A075A7008}" type="pres">
      <dgm:prSet presAssocID="{D345922B-323A-4FD8-98E3-B89C5E11B740}" presName="accentRepeatNode" presStyleLbl="solidFgAcc1" presStyleIdx="6" presStyleCnt="7"/>
      <dgm:spPr>
        <a:ln>
          <a:solidFill>
            <a:srgbClr val="009242"/>
          </a:solidFill>
        </a:ln>
      </dgm:spPr>
    </dgm:pt>
  </dgm:ptLst>
  <dgm:cxnLst>
    <dgm:cxn modelId="{43724C84-612B-40F8-B7AF-42576EA62772}" type="presOf" srcId="{F5FCF439-9E3E-489D-A505-716C105DD412}" destId="{75FFA714-9195-479A-A57D-D9B745DAC856}" srcOrd="0" destOrd="0" presId="urn:microsoft.com/office/officeart/2008/layout/VerticalCurvedList"/>
    <dgm:cxn modelId="{811692B3-DF9F-4EB6-B741-504858F0A270}" type="presOf" srcId="{D345922B-323A-4FD8-98E3-B89C5E11B740}" destId="{0B9D4F33-0C97-4182-909F-0A08B1F8E929}" srcOrd="0" destOrd="0" presId="urn:microsoft.com/office/officeart/2008/layout/VerticalCurvedList"/>
    <dgm:cxn modelId="{0B24D202-71F2-4CAB-9215-3330B3E1B1EA}" type="presOf" srcId="{BB872DC9-46FB-4EAA-947A-C8867A584F24}" destId="{4870D924-A5E0-4380-A8B9-CDD7B1C666FE}" srcOrd="0" destOrd="0" presId="urn:microsoft.com/office/officeart/2008/layout/VerticalCurvedList"/>
    <dgm:cxn modelId="{58F44E9B-3FF6-49E6-BA25-4165F8017AB3}" srcId="{D0E4E06E-184D-4E68-9B55-5E41A45CD3CF}" destId="{BB872DC9-46FB-4EAA-947A-C8867A584F24}" srcOrd="4" destOrd="0" parTransId="{5149A110-55DE-4277-8DF3-AED8B7FB9517}" sibTransId="{2959D50D-E6CA-43D0-8977-8BC43A0C2D08}"/>
    <dgm:cxn modelId="{AB08089C-980B-4D2F-B04F-5EB85A32C78D}" srcId="{D0E4E06E-184D-4E68-9B55-5E41A45CD3CF}" destId="{F5FCF439-9E3E-489D-A505-716C105DD412}" srcOrd="0" destOrd="0" parTransId="{25EF3E47-3F45-4706-88B7-789F17297232}" sibTransId="{00A9AB15-A0E9-4E39-8F81-B71CA3366767}"/>
    <dgm:cxn modelId="{B1D490F8-3190-4BD9-8393-4AF027F06F51}" type="presOf" srcId="{47B0FF88-2165-48DB-90BB-AD136EC868F4}" destId="{CEA3A7C2-6368-4A23-8437-19C23E085738}" srcOrd="0" destOrd="0" presId="urn:microsoft.com/office/officeart/2008/layout/VerticalCurvedList"/>
    <dgm:cxn modelId="{D186A3D6-3529-40BD-8497-04F97F5E0943}" type="presOf" srcId="{7F334FA9-4511-412F-AEE6-54921F37FA01}" destId="{105109CF-965D-4F9F-B536-32505CD1ECC9}" srcOrd="0" destOrd="0" presId="urn:microsoft.com/office/officeart/2008/layout/VerticalCurvedList"/>
    <dgm:cxn modelId="{D5997FB4-72AC-45F5-947D-B694260B4D38}" srcId="{D0E4E06E-184D-4E68-9B55-5E41A45CD3CF}" destId="{1AE5FBF9-4D52-44CC-BC95-1F1E6AFD242F}" srcOrd="3" destOrd="0" parTransId="{4A464F7E-8729-40C1-8EF0-D56CB514748A}" sibTransId="{C8550E3A-A24C-4578-A370-DFB6BEDCE54A}"/>
    <dgm:cxn modelId="{C7F5AA06-4004-4DC0-81D1-94723C07342F}" type="presOf" srcId="{00A9AB15-A0E9-4E39-8F81-B71CA3366767}" destId="{AEC2DD4C-24D2-41B4-BAB1-946DF67EBD00}" srcOrd="0" destOrd="0" presId="urn:microsoft.com/office/officeart/2008/layout/VerticalCurvedList"/>
    <dgm:cxn modelId="{E676E71F-0CAC-4309-9A95-A7E531D5AFB8}" srcId="{D0E4E06E-184D-4E68-9B55-5E41A45CD3CF}" destId="{7F334FA9-4511-412F-AEE6-54921F37FA01}" srcOrd="1" destOrd="0" parTransId="{D7EE0930-3347-45ED-907B-916FE5DE5104}" sibTransId="{570EE3FB-AFC5-4740-B1DA-72FF6BBA0FC5}"/>
    <dgm:cxn modelId="{BCD85F92-FBA2-452B-B5A7-2B105504A5FB}" srcId="{D0E4E06E-184D-4E68-9B55-5E41A45CD3CF}" destId="{D345922B-323A-4FD8-98E3-B89C5E11B740}" srcOrd="6" destOrd="0" parTransId="{664D42C1-FAF7-4625-8B1B-BAC6266901D5}" sibTransId="{A34B17AF-1A48-4FF0-A057-5AB9A6D7011B}"/>
    <dgm:cxn modelId="{BDF074BC-61F8-495D-8604-E1EB7ADD61F5}" srcId="{D0E4E06E-184D-4E68-9B55-5E41A45CD3CF}" destId="{052669AA-3DE1-45FD-88CC-8677249A597D}" srcOrd="2" destOrd="0" parTransId="{D6717D2A-ACA8-4578-ABC5-6307833D106B}" sibTransId="{A2450D52-2797-4EA4-A9E3-498FEC0898C7}"/>
    <dgm:cxn modelId="{122FD75F-7871-4A52-9F5A-EE6FC9421337}" srcId="{D0E4E06E-184D-4E68-9B55-5E41A45CD3CF}" destId="{BE85C01B-E372-4C7D-9E02-394B8B4F2E03}" srcOrd="8" destOrd="0" parTransId="{2786617E-DA8E-42EE-A93E-7C7D41D7873E}" sibTransId="{C1C8B049-3AEB-4D7D-94BA-DE3713E64A57}"/>
    <dgm:cxn modelId="{5A68873E-6FDB-48F5-9916-66DFD302FBA1}" type="presOf" srcId="{1AE5FBF9-4D52-44CC-BC95-1F1E6AFD242F}" destId="{E0A3621B-0A2A-47D6-87FB-F5E25C9FC7CD}" srcOrd="0" destOrd="0" presId="urn:microsoft.com/office/officeart/2008/layout/VerticalCurvedList"/>
    <dgm:cxn modelId="{13CB14C4-A1A8-402C-AEF4-B54D2C1D914E}" srcId="{D0E4E06E-184D-4E68-9B55-5E41A45CD3CF}" destId="{B666805E-2BD1-41C2-92B7-0A97C34B9F22}" srcOrd="7" destOrd="0" parTransId="{A6444944-B7FF-48C4-BFF7-8EB83298FC67}" sibTransId="{E21B1C2C-FC6E-4A5A-92A2-8CF0D89D1281}"/>
    <dgm:cxn modelId="{E1C43AE8-939D-4838-8004-9841B76743CB}" srcId="{D0E4E06E-184D-4E68-9B55-5E41A45CD3CF}" destId="{47B0FF88-2165-48DB-90BB-AD136EC868F4}" srcOrd="5" destOrd="0" parTransId="{689BE7AF-F3C1-4684-A745-CE92D27871AE}" sibTransId="{445D4EF7-EAC6-40AD-BDC4-37AC92130FE2}"/>
    <dgm:cxn modelId="{E3A0ADAA-33C2-4DF6-B7C5-486B7444D94A}" srcId="{D0E4E06E-184D-4E68-9B55-5E41A45CD3CF}" destId="{E0E656E4-0D86-4EC9-BC84-C5F8AF225153}" srcOrd="9" destOrd="0" parTransId="{3F73CBB9-1A85-4FAB-BE93-6980F5A8221D}" sibTransId="{A28F725F-925D-4768-908D-92C6D42D1AB0}"/>
    <dgm:cxn modelId="{B14E0084-5423-48D2-B8D5-AFB725C07817}" type="presOf" srcId="{052669AA-3DE1-45FD-88CC-8677249A597D}" destId="{BF2A468C-05B8-4D3E-89FC-AB9EEB178E3E}" srcOrd="0" destOrd="0" presId="urn:microsoft.com/office/officeart/2008/layout/VerticalCurvedList"/>
    <dgm:cxn modelId="{33385B05-8167-410E-826E-CD78E5ADDDE9}" type="presOf" srcId="{D0E4E06E-184D-4E68-9B55-5E41A45CD3CF}" destId="{A0576BF1-F0AE-4A6B-8A6A-5DC6B7DE8842}" srcOrd="0" destOrd="0" presId="urn:microsoft.com/office/officeart/2008/layout/VerticalCurvedList"/>
    <dgm:cxn modelId="{B405B5C7-1BAB-494D-B70F-980855F3BB7D}" type="presParOf" srcId="{A0576BF1-F0AE-4A6B-8A6A-5DC6B7DE8842}" destId="{1F4EAD65-E5C6-489A-B09E-C2580F785698}" srcOrd="0" destOrd="0" presId="urn:microsoft.com/office/officeart/2008/layout/VerticalCurvedList"/>
    <dgm:cxn modelId="{D2F85D42-7869-46A1-A5D3-EE41CC546D0A}" type="presParOf" srcId="{1F4EAD65-E5C6-489A-B09E-C2580F785698}" destId="{7704567E-4178-4CD8-91E0-CF83C863C199}" srcOrd="0" destOrd="0" presId="urn:microsoft.com/office/officeart/2008/layout/VerticalCurvedList"/>
    <dgm:cxn modelId="{C93ABC31-C8BF-4042-96D9-120B2679007C}" type="presParOf" srcId="{7704567E-4178-4CD8-91E0-CF83C863C199}" destId="{DEDCF8ED-0D86-4E64-908A-E7239640D070}" srcOrd="0" destOrd="0" presId="urn:microsoft.com/office/officeart/2008/layout/VerticalCurvedList"/>
    <dgm:cxn modelId="{038A2317-9373-497A-8220-399494B520F8}" type="presParOf" srcId="{7704567E-4178-4CD8-91E0-CF83C863C199}" destId="{AEC2DD4C-24D2-41B4-BAB1-946DF67EBD00}" srcOrd="1" destOrd="0" presId="urn:microsoft.com/office/officeart/2008/layout/VerticalCurvedList"/>
    <dgm:cxn modelId="{63D06BA6-D4A7-4462-A6A3-CE6238C66CCB}" type="presParOf" srcId="{7704567E-4178-4CD8-91E0-CF83C863C199}" destId="{99E291F2-1E2C-4192-98C7-AC12A4134FF6}" srcOrd="2" destOrd="0" presId="urn:microsoft.com/office/officeart/2008/layout/VerticalCurvedList"/>
    <dgm:cxn modelId="{430B3DCF-3B69-4DA7-9516-D0FB54614C08}" type="presParOf" srcId="{7704567E-4178-4CD8-91E0-CF83C863C199}" destId="{837BB207-C656-492F-ABC1-D56C103542FE}" srcOrd="3" destOrd="0" presId="urn:microsoft.com/office/officeart/2008/layout/VerticalCurvedList"/>
    <dgm:cxn modelId="{7C4052E7-3028-4A34-9D27-B0DA1E326BC8}" type="presParOf" srcId="{1F4EAD65-E5C6-489A-B09E-C2580F785698}" destId="{75FFA714-9195-479A-A57D-D9B745DAC856}" srcOrd="1" destOrd="0" presId="urn:microsoft.com/office/officeart/2008/layout/VerticalCurvedList"/>
    <dgm:cxn modelId="{3D45CEC4-D8CD-4DAE-AC56-4BF39A4A0F1E}" type="presParOf" srcId="{1F4EAD65-E5C6-489A-B09E-C2580F785698}" destId="{DDB6811E-249A-4C8A-A530-6380F56CF827}" srcOrd="2" destOrd="0" presId="urn:microsoft.com/office/officeart/2008/layout/VerticalCurvedList"/>
    <dgm:cxn modelId="{444EED34-0975-42AB-856B-FB4D1DB8C7B1}" type="presParOf" srcId="{DDB6811E-249A-4C8A-A530-6380F56CF827}" destId="{D4322DAC-E6E5-4E46-AC4C-9F8597CE8002}" srcOrd="0" destOrd="0" presId="urn:microsoft.com/office/officeart/2008/layout/VerticalCurvedList"/>
    <dgm:cxn modelId="{2E9825F6-2550-4803-8230-3530B24E19E8}" type="presParOf" srcId="{1F4EAD65-E5C6-489A-B09E-C2580F785698}" destId="{105109CF-965D-4F9F-B536-32505CD1ECC9}" srcOrd="3" destOrd="0" presId="urn:microsoft.com/office/officeart/2008/layout/VerticalCurvedList"/>
    <dgm:cxn modelId="{505C8061-12C1-4036-ADD0-2F8A85144B49}" type="presParOf" srcId="{1F4EAD65-E5C6-489A-B09E-C2580F785698}" destId="{03E50BEC-D7DD-4A26-B2C6-14EA916535C5}" srcOrd="4" destOrd="0" presId="urn:microsoft.com/office/officeart/2008/layout/VerticalCurvedList"/>
    <dgm:cxn modelId="{FA182F87-3EC3-4B45-A383-78AD5B318D2A}" type="presParOf" srcId="{03E50BEC-D7DD-4A26-B2C6-14EA916535C5}" destId="{14BADE6F-9145-462E-B936-0AB572ACC2B0}" srcOrd="0" destOrd="0" presId="urn:microsoft.com/office/officeart/2008/layout/VerticalCurvedList"/>
    <dgm:cxn modelId="{7B26E49E-5FA4-4821-A860-3D2F1D3628CC}" type="presParOf" srcId="{1F4EAD65-E5C6-489A-B09E-C2580F785698}" destId="{BF2A468C-05B8-4D3E-89FC-AB9EEB178E3E}" srcOrd="5" destOrd="0" presId="urn:microsoft.com/office/officeart/2008/layout/VerticalCurvedList"/>
    <dgm:cxn modelId="{B79A8565-F6FA-48EE-B641-FE7DFA67F435}" type="presParOf" srcId="{1F4EAD65-E5C6-489A-B09E-C2580F785698}" destId="{AD9DE37A-8A92-4C2C-941F-717614075934}" srcOrd="6" destOrd="0" presId="urn:microsoft.com/office/officeart/2008/layout/VerticalCurvedList"/>
    <dgm:cxn modelId="{0C019EB4-9EEB-4595-AF55-A291450A2A88}" type="presParOf" srcId="{AD9DE37A-8A92-4C2C-941F-717614075934}" destId="{067EC4A0-2FD7-410C-8C91-B5CE4267C73C}" srcOrd="0" destOrd="0" presId="urn:microsoft.com/office/officeart/2008/layout/VerticalCurvedList"/>
    <dgm:cxn modelId="{388D5056-5F60-4F3D-97FC-CB0851BD3A3B}" type="presParOf" srcId="{1F4EAD65-E5C6-489A-B09E-C2580F785698}" destId="{E0A3621B-0A2A-47D6-87FB-F5E25C9FC7CD}" srcOrd="7" destOrd="0" presId="urn:microsoft.com/office/officeart/2008/layout/VerticalCurvedList"/>
    <dgm:cxn modelId="{8C99B4F9-E9EC-4402-81A4-88721CF1870B}" type="presParOf" srcId="{1F4EAD65-E5C6-489A-B09E-C2580F785698}" destId="{C74C3B1D-82AC-4EBB-9D6B-F3FC9C482105}" srcOrd="8" destOrd="0" presId="urn:microsoft.com/office/officeart/2008/layout/VerticalCurvedList"/>
    <dgm:cxn modelId="{394A7CA2-2D1B-4E69-8241-1D707CDC3574}" type="presParOf" srcId="{C74C3B1D-82AC-4EBB-9D6B-F3FC9C482105}" destId="{0A85A320-A2AB-41E1-B790-B5441F365DF1}" srcOrd="0" destOrd="0" presId="urn:microsoft.com/office/officeart/2008/layout/VerticalCurvedList"/>
    <dgm:cxn modelId="{CE5EF711-BFE7-4135-9C09-9EE01BB21604}" type="presParOf" srcId="{1F4EAD65-E5C6-489A-B09E-C2580F785698}" destId="{4870D924-A5E0-4380-A8B9-CDD7B1C666FE}" srcOrd="9" destOrd="0" presId="urn:microsoft.com/office/officeart/2008/layout/VerticalCurvedList"/>
    <dgm:cxn modelId="{36F44181-0E88-410C-9385-EB19D24128A8}" type="presParOf" srcId="{1F4EAD65-E5C6-489A-B09E-C2580F785698}" destId="{A679DDCE-02F6-46BA-9296-FA56ADB47F7E}" srcOrd="10" destOrd="0" presId="urn:microsoft.com/office/officeart/2008/layout/VerticalCurvedList"/>
    <dgm:cxn modelId="{5C83FB49-25B7-453F-B0A3-7FA684BE55DB}" type="presParOf" srcId="{A679DDCE-02F6-46BA-9296-FA56ADB47F7E}" destId="{B8BDDB1A-9812-4113-A966-6420E3673BBD}" srcOrd="0" destOrd="0" presId="urn:microsoft.com/office/officeart/2008/layout/VerticalCurvedList"/>
    <dgm:cxn modelId="{05918C99-171A-4C26-9062-1B7C3EBE6643}" type="presParOf" srcId="{1F4EAD65-E5C6-489A-B09E-C2580F785698}" destId="{CEA3A7C2-6368-4A23-8437-19C23E085738}" srcOrd="11" destOrd="0" presId="urn:microsoft.com/office/officeart/2008/layout/VerticalCurvedList"/>
    <dgm:cxn modelId="{88CA9232-B134-47F2-A836-DE818B097F7A}" type="presParOf" srcId="{1F4EAD65-E5C6-489A-B09E-C2580F785698}" destId="{946DCF34-0392-4961-A96F-FE7DADBA4FB8}" srcOrd="12" destOrd="0" presId="urn:microsoft.com/office/officeart/2008/layout/VerticalCurvedList"/>
    <dgm:cxn modelId="{56CBC39A-B7F9-4A72-A499-A9538FC14017}" type="presParOf" srcId="{946DCF34-0392-4961-A96F-FE7DADBA4FB8}" destId="{B785DD0F-FFC6-4384-93B5-CA0ADFC4DC19}" srcOrd="0" destOrd="0" presId="urn:microsoft.com/office/officeart/2008/layout/VerticalCurvedList"/>
    <dgm:cxn modelId="{2A549CCB-6AE6-4498-BA21-0DEABC99B695}" type="presParOf" srcId="{1F4EAD65-E5C6-489A-B09E-C2580F785698}" destId="{0B9D4F33-0C97-4182-909F-0A08B1F8E929}" srcOrd="13" destOrd="0" presId="urn:microsoft.com/office/officeart/2008/layout/VerticalCurvedList"/>
    <dgm:cxn modelId="{71E4F51B-B719-4C0D-B138-14E0DB68271F}" type="presParOf" srcId="{1F4EAD65-E5C6-489A-B09E-C2580F785698}" destId="{5579F560-3F49-4785-B199-0559E7AD62C0}" srcOrd="14" destOrd="0" presId="urn:microsoft.com/office/officeart/2008/layout/VerticalCurvedList"/>
    <dgm:cxn modelId="{148CFB6F-41A7-4BE7-81FA-15664A9957A2}" type="presParOf" srcId="{5579F560-3F49-4785-B199-0559E7AD62C0}" destId="{DFBB16C7-A7E9-456B-A595-B28A075A7008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046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87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4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33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6125"/>
            <a:ext cx="5372100" cy="3721100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/>
              <a:pPr>
                <a:defRPr/>
              </a:pPr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566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229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E67EB5-DF7E-42EF-ACAB-8A1D44FAA028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E67EB5-DF7E-42EF-ACAB-8A1D44FAA028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090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E67EB5-DF7E-42EF-ACAB-8A1D44FAA02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75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83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85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D358A4-7FD3-45AF-B372-B212F1B0087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3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30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30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solidFill>
                  <a:prstClr val="black"/>
                </a:solidFill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92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53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4084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24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41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8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616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5" r:id="rId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851" y="2133600"/>
            <a:ext cx="8496622" cy="144303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ПРОЕКТ НАЛОГОВЫХ ИЗМЕНЕНИЙ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928688" y="6261100"/>
            <a:ext cx="8345487" cy="407988"/>
          </a:xfrm>
          <a:noFill/>
        </p:spPr>
        <p:txBody>
          <a:bodyPr anchor="ctr"/>
          <a:lstStyle/>
          <a:p>
            <a:pPr algn="ctr"/>
            <a:r>
              <a:rPr lang="en-US"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20</a:t>
            </a:r>
            <a:r>
              <a:rPr sz="16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17 год</a:t>
            </a:r>
            <a:endParaRPr lang="en-US" sz="1600" b="1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 bwMode="auto">
          <a:xfrm>
            <a:off x="532769" y="203997"/>
            <a:ext cx="8840787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defRPr/>
            </a:pPr>
            <a:r>
              <a:rPr lang="ru-RU" sz="1600" b="1" kern="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Министерство </a:t>
            </a:r>
            <a:r>
              <a:rPr lang="ru-RU" sz="1600" b="1" kern="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национальной экономики Республики </a:t>
            </a:r>
            <a:r>
              <a:rPr lang="ru-RU" sz="1600" b="1" kern="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Казахстан</a:t>
            </a:r>
            <a:endParaRPr lang="en-US" sz="1600" b="1" kern="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8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924" y="5808530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3479559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50" y="808474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НЕДРОПОЛЬЗОВАНИЕ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endCxn id="68" idx="0"/>
          </p:cNvCxnSpPr>
          <p:nvPr/>
        </p:nvCxnSpPr>
        <p:spPr>
          <a:xfrm>
            <a:off x="687636" y="1720327"/>
            <a:ext cx="9598" cy="387420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95865" y="944139"/>
            <a:ext cx="7920643" cy="37178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Отмена </a:t>
            </a:r>
            <a:r>
              <a:rPr lang="ru-RU" sz="1600" b="1" dirty="0" smtClean="0">
                <a:solidFill>
                  <a:schemeClr val="tx1"/>
                </a:solidFill>
              </a:rPr>
              <a:t>налога на сверхприбыль </a:t>
            </a:r>
            <a:r>
              <a:rPr lang="ru-RU" sz="1600" dirty="0" smtClean="0">
                <a:solidFill>
                  <a:schemeClr val="tx1"/>
                </a:solidFill>
              </a:rPr>
              <a:t>для ГМК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8882" y="3122648"/>
            <a:ext cx="7939509" cy="7757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Введение арендных платежей. </a:t>
            </a:r>
            <a:r>
              <a:rPr lang="ru-RU" sz="1600" b="1" dirty="0">
                <a:solidFill>
                  <a:schemeClr val="tx1"/>
                </a:solidFill>
              </a:rPr>
              <a:t>Прогрессивная</a:t>
            </a:r>
            <a:r>
              <a:rPr lang="ru-RU" sz="1600" dirty="0">
                <a:solidFill>
                  <a:schemeClr val="tx1"/>
                </a:solidFill>
              </a:rPr>
              <a:t> ставка на этапе разведки 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(15-60 МРП за 1 блок - 2 </a:t>
            </a:r>
            <a:r>
              <a:rPr lang="ru-RU" sz="1600" dirty="0" err="1">
                <a:solidFill>
                  <a:schemeClr val="tx1"/>
                </a:solidFill>
              </a:rPr>
              <a:t>кв.км</a:t>
            </a:r>
            <a:r>
              <a:rPr lang="ru-RU" sz="1600" dirty="0">
                <a:solidFill>
                  <a:schemeClr val="tx1"/>
                </a:solidFill>
              </a:rPr>
              <a:t>). </a:t>
            </a:r>
            <a:r>
              <a:rPr lang="ru-RU" sz="1600" b="1" dirty="0">
                <a:solidFill>
                  <a:schemeClr val="tx1"/>
                </a:solidFill>
              </a:rPr>
              <a:t>Равномерная</a:t>
            </a:r>
            <a:r>
              <a:rPr lang="ru-RU" sz="1600" dirty="0">
                <a:solidFill>
                  <a:schemeClr val="tx1"/>
                </a:solidFill>
              </a:rPr>
              <a:t> ставка на этапе добычи  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(450 </a:t>
            </a:r>
            <a:r>
              <a:rPr lang="ru-RU" sz="1600" dirty="0">
                <a:solidFill>
                  <a:schemeClr val="tx1"/>
                </a:solidFill>
              </a:rPr>
              <a:t>МРП за 1 </a:t>
            </a:r>
            <a:r>
              <a:rPr lang="ru-RU" sz="1600" dirty="0" err="1">
                <a:solidFill>
                  <a:schemeClr val="tx1"/>
                </a:solidFill>
              </a:rPr>
              <a:t>кв.км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16496" y="941257"/>
            <a:ext cx="566057" cy="409757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414205" y="2227573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414205" y="140896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83981" y="1887694"/>
            <a:ext cx="7944410" cy="11045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Альтернативный налог недропользователя</a:t>
            </a:r>
            <a:r>
              <a:rPr lang="ru-RU" sz="1600" dirty="0">
                <a:solidFill>
                  <a:schemeClr val="tx1"/>
                </a:solidFill>
              </a:rPr>
              <a:t>. Вместо НДПИ, </a:t>
            </a:r>
            <a:r>
              <a:rPr lang="ru-RU" sz="1600" dirty="0" smtClean="0">
                <a:solidFill>
                  <a:schemeClr val="tx1"/>
                </a:solidFill>
              </a:rPr>
              <a:t>исторических затрат, рентного налога и налога на сверхприбыль. </a:t>
            </a:r>
            <a:r>
              <a:rPr lang="ru-RU" sz="1600" dirty="0">
                <a:solidFill>
                  <a:schemeClr val="tx1"/>
                </a:solidFill>
              </a:rPr>
              <a:t>Добровольный выбор. Распространяется на сверхглубокие и морские месторождения </a:t>
            </a:r>
            <a:r>
              <a:rPr lang="ru-RU" sz="1200" dirty="0">
                <a:solidFill>
                  <a:schemeClr val="tx1"/>
                </a:solidFill>
              </a:rPr>
              <a:t>(до 50 </a:t>
            </a:r>
            <a:r>
              <a:rPr lang="en-US" sz="1200" dirty="0">
                <a:solidFill>
                  <a:schemeClr val="tx1"/>
                </a:solidFill>
              </a:rPr>
              <a:t>$</a:t>
            </a:r>
            <a:r>
              <a:rPr lang="ru-RU" sz="1200" dirty="0">
                <a:solidFill>
                  <a:schemeClr val="tx1"/>
                </a:solidFill>
              </a:rPr>
              <a:t>– 0%, до 60</a:t>
            </a:r>
            <a:r>
              <a:rPr lang="en-US" sz="1200" dirty="0">
                <a:solidFill>
                  <a:schemeClr val="tx1"/>
                </a:solidFill>
              </a:rPr>
              <a:t> $</a:t>
            </a:r>
            <a:r>
              <a:rPr lang="ru-RU" sz="1200" dirty="0">
                <a:solidFill>
                  <a:schemeClr val="tx1"/>
                </a:solidFill>
              </a:rPr>
              <a:t> – 6%, до 70</a:t>
            </a:r>
            <a:r>
              <a:rPr lang="en-US" sz="1200" dirty="0">
                <a:solidFill>
                  <a:schemeClr val="tx1"/>
                </a:solidFill>
              </a:rPr>
              <a:t> $</a:t>
            </a:r>
            <a:r>
              <a:rPr lang="ru-RU" sz="1200" dirty="0">
                <a:solidFill>
                  <a:schemeClr val="tx1"/>
                </a:solidFill>
              </a:rPr>
              <a:t> – 12%, до 80</a:t>
            </a:r>
            <a:r>
              <a:rPr lang="en-US" sz="1200" dirty="0">
                <a:solidFill>
                  <a:schemeClr val="tx1"/>
                </a:solidFill>
              </a:rPr>
              <a:t> $</a:t>
            </a:r>
            <a:r>
              <a:rPr lang="ru-RU" sz="1200" dirty="0">
                <a:solidFill>
                  <a:schemeClr val="tx1"/>
                </a:solidFill>
              </a:rPr>
              <a:t> – 18%, до 90</a:t>
            </a:r>
            <a:r>
              <a:rPr lang="en-US" sz="1200" dirty="0">
                <a:solidFill>
                  <a:schemeClr val="tx1"/>
                </a:solidFill>
              </a:rPr>
              <a:t> $</a:t>
            </a:r>
            <a:r>
              <a:rPr lang="ru-RU" sz="1200" dirty="0">
                <a:solidFill>
                  <a:schemeClr val="tx1"/>
                </a:solidFill>
              </a:rPr>
              <a:t> – 24%, свыше 90</a:t>
            </a:r>
            <a:r>
              <a:rPr lang="en-US" sz="1200" dirty="0">
                <a:solidFill>
                  <a:schemeClr val="tx1"/>
                </a:solidFill>
              </a:rPr>
              <a:t> $</a:t>
            </a:r>
            <a:r>
              <a:rPr lang="ru-RU" sz="1200" dirty="0">
                <a:solidFill>
                  <a:schemeClr val="tx1"/>
                </a:solidFill>
              </a:rPr>
              <a:t> – 30%)</a:t>
            </a:r>
          </a:p>
        </p:txBody>
      </p:sp>
      <p:sp>
        <p:nvSpPr>
          <p:cNvPr id="13" name="Овал 12"/>
          <p:cNvSpPr/>
          <p:nvPr/>
        </p:nvSpPr>
        <p:spPr>
          <a:xfrm>
            <a:off x="404607" y="329303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981506" y="1147470"/>
            <a:ext cx="414358" cy="6629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84936" y="1648889"/>
            <a:ext cx="439259" cy="290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9" idx="6"/>
            <a:endCxn id="12" idx="1"/>
          </p:cNvCxnSpPr>
          <p:nvPr/>
        </p:nvCxnSpPr>
        <p:spPr>
          <a:xfrm flipV="1">
            <a:off x="980262" y="2439957"/>
            <a:ext cx="403719" cy="1619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stCxn id="13" idx="6"/>
            <a:endCxn id="6" idx="1"/>
          </p:cNvCxnSpPr>
          <p:nvPr/>
        </p:nvCxnSpPr>
        <p:spPr>
          <a:xfrm>
            <a:off x="970664" y="3507035"/>
            <a:ext cx="418218" cy="348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1383981" y="5186821"/>
            <a:ext cx="7932528" cy="121672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Освобождение от КПН у источника выплаты </a:t>
            </a:r>
            <a:r>
              <a:rPr lang="ru-RU" sz="1600" b="1" dirty="0"/>
              <a:t>прироста стоимости при реализации акций, долей участия </a:t>
            </a:r>
            <a:r>
              <a:rPr lang="ru-RU" sz="1600" b="1" dirty="0" err="1"/>
              <a:t>недропользователя</a:t>
            </a:r>
            <a:r>
              <a:rPr lang="ru-RU" sz="1600" dirty="0"/>
              <a:t>. Условие: переработка более 35% добытого сырья (2018г.), 40% (2019г.), 50% (2020-2021г.), 70% с 2022 года. (Вся прочая экономика сегодня и в проекте кодекса освобождена от уплаты)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21569" y="4520436"/>
            <a:ext cx="562412" cy="541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404607" y="4306433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395864" y="3995135"/>
            <a:ext cx="7920644" cy="104662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Освобождение от КПН у источника выплаты </a:t>
            </a:r>
            <a:r>
              <a:rPr lang="ru-RU" sz="1600" b="1" dirty="0"/>
              <a:t>дивидендов и прироста стоимости </a:t>
            </a:r>
            <a:r>
              <a:rPr lang="ru-RU" sz="1600" b="1" dirty="0" err="1"/>
              <a:t>недропользователя</a:t>
            </a:r>
            <a:r>
              <a:rPr lang="ru-RU" sz="1600" dirty="0"/>
              <a:t>. Условие: переработка более 35% добытого сырья (2018г.), 40% (2019г.), 50% (2020-2021г.), 70% (с 2022г.). (Вся прочая экономика сегодня и в проекте кодекса освобождена от уплаты)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395864" y="1437023"/>
            <a:ext cx="7920644" cy="36543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Отмена </a:t>
            </a:r>
            <a:r>
              <a:rPr lang="ru-RU" sz="1600" b="1" dirty="0" smtClean="0">
                <a:solidFill>
                  <a:schemeClr val="tx1"/>
                </a:solidFill>
              </a:rPr>
              <a:t>бонуса </a:t>
            </a:r>
            <a:r>
              <a:rPr lang="ru-RU" sz="1600" b="1" dirty="0">
                <a:solidFill>
                  <a:schemeClr val="tx1"/>
                </a:solidFill>
              </a:rPr>
              <a:t>коммерческого </a:t>
            </a:r>
            <a:r>
              <a:rPr lang="ru-RU" sz="1600" b="1" dirty="0" smtClean="0">
                <a:solidFill>
                  <a:schemeClr val="tx1"/>
                </a:solidFill>
              </a:rPr>
              <a:t>обнаружения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414205" y="559452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6</a:t>
            </a:r>
          </a:p>
        </p:txBody>
      </p:sp>
      <p:cxnSp>
        <p:nvCxnSpPr>
          <p:cNvPr id="76" name="Прямая соединительная линия 75"/>
          <p:cNvCxnSpPr>
            <a:stCxn id="68" idx="6"/>
            <a:endCxn id="19" idx="1"/>
          </p:cNvCxnSpPr>
          <p:nvPr/>
        </p:nvCxnSpPr>
        <p:spPr>
          <a:xfrm flipV="1">
            <a:off x="980262" y="5795182"/>
            <a:ext cx="403719" cy="1334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5765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851" y="3020124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924" y="5808530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95" y="97588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НЕДРОПОЛЬЗОВАНИЕ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34" idx="0"/>
          </p:cNvCxnSpPr>
          <p:nvPr/>
        </p:nvCxnSpPr>
        <p:spPr>
          <a:xfrm>
            <a:off x="631544" y="1484782"/>
            <a:ext cx="36739" cy="431041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54989" y="1792620"/>
            <a:ext cx="7920645" cy="70027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Самостоятельное </a:t>
            </a:r>
            <a:r>
              <a:rPr lang="ru-RU" sz="1600" dirty="0">
                <a:solidFill>
                  <a:schemeClr val="tx1"/>
                </a:solidFill>
              </a:rPr>
              <a:t>применение</a:t>
            </a:r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пониженных ставок </a:t>
            </a:r>
            <a:r>
              <a:rPr lang="ru-RU" sz="1600" b="1" dirty="0">
                <a:solidFill>
                  <a:schemeClr val="tx1"/>
                </a:solidFill>
              </a:rPr>
              <a:t>НДПИ</a:t>
            </a:r>
            <a:r>
              <a:rPr lang="ru-RU" sz="16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Уведомительный порядок. Сейчас по ПП </a:t>
            </a:r>
            <a:r>
              <a:rPr lang="ru-RU" sz="1600" dirty="0" smtClean="0">
                <a:solidFill>
                  <a:schemeClr val="tx1"/>
                </a:solidFill>
              </a:rPr>
              <a:t>РК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43163" y="3577175"/>
            <a:ext cx="7920644" cy="54198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При реализации газа Национальному оператору доход определяется не по утвержденной цене, а </a:t>
            </a:r>
            <a:r>
              <a:rPr lang="ru-RU" sz="1600" b="1" dirty="0" smtClean="0">
                <a:solidFill>
                  <a:schemeClr val="tx1"/>
                </a:solidFill>
              </a:rPr>
              <a:t>по фактической цене </a:t>
            </a:r>
            <a:r>
              <a:rPr lang="ru-RU" sz="1600" dirty="0" smtClean="0">
                <a:solidFill>
                  <a:schemeClr val="tx1"/>
                </a:solidFill>
              </a:rPr>
              <a:t>реализации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8515" y="1075025"/>
            <a:ext cx="566057" cy="409757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8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364005" y="2830866"/>
            <a:ext cx="584932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10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45569" y="192875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9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43163" y="2626126"/>
            <a:ext cx="7944410" cy="83748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Расходы </a:t>
            </a:r>
            <a:r>
              <a:rPr lang="ru-RU" sz="1600" dirty="0">
                <a:solidFill>
                  <a:schemeClr val="tx1"/>
                </a:solidFill>
              </a:rPr>
              <a:t>на </a:t>
            </a:r>
            <a:r>
              <a:rPr lang="ru-RU" sz="1600" dirty="0" smtClean="0">
                <a:solidFill>
                  <a:schemeClr val="tx1"/>
                </a:solidFill>
              </a:rPr>
              <a:t>разведку до начала добычи можно будет учесть в другом контракте, где началась добыча (</a:t>
            </a:r>
            <a:r>
              <a:rPr lang="ru-RU" sz="1600" b="1" dirty="0" smtClean="0">
                <a:solidFill>
                  <a:schemeClr val="tx1"/>
                </a:solidFill>
              </a:rPr>
              <a:t>амортизация 25%). </a:t>
            </a:r>
            <a:r>
              <a:rPr lang="ru-RU" sz="1600" dirty="0" smtClean="0">
                <a:solidFill>
                  <a:schemeClr val="tx1"/>
                </a:solidFill>
              </a:rPr>
              <a:t>Сейчас в случае неудачной разведки расходы в налогах не учитываются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96021" y="362795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11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8" idx="6"/>
            <a:endCxn id="20" idx="1"/>
          </p:cNvCxnSpPr>
          <p:nvPr/>
        </p:nvCxnSpPr>
        <p:spPr>
          <a:xfrm>
            <a:off x="914572" y="1279904"/>
            <a:ext cx="43221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16646" y="2139855"/>
            <a:ext cx="439259" cy="290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9" idx="6"/>
            <a:endCxn id="12" idx="1"/>
          </p:cNvCxnSpPr>
          <p:nvPr/>
        </p:nvCxnSpPr>
        <p:spPr>
          <a:xfrm>
            <a:off x="948937" y="3044869"/>
            <a:ext cx="39422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stCxn id="13" idx="6"/>
            <a:endCxn id="6" idx="1"/>
          </p:cNvCxnSpPr>
          <p:nvPr/>
        </p:nvCxnSpPr>
        <p:spPr>
          <a:xfrm>
            <a:off x="962078" y="3841960"/>
            <a:ext cx="381085" cy="620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6782" y="931010"/>
            <a:ext cx="7928852" cy="69778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Дополнительный критерий </a:t>
            </a:r>
            <a:r>
              <a:rPr lang="ru-RU" sz="1600" dirty="0">
                <a:solidFill>
                  <a:schemeClr val="tx1"/>
                </a:solidFill>
              </a:rPr>
              <a:t>для пониженных ставок </a:t>
            </a:r>
            <a:r>
              <a:rPr lang="ru-RU" sz="1600" b="1" dirty="0">
                <a:solidFill>
                  <a:schemeClr val="tx1"/>
                </a:solidFill>
              </a:rPr>
              <a:t>НДПИ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</a:rPr>
              <a:t>(для </a:t>
            </a:r>
            <a:r>
              <a:rPr lang="ru-RU" sz="1600" b="1" dirty="0">
                <a:solidFill>
                  <a:schemeClr val="tx1"/>
                </a:solidFill>
              </a:rPr>
              <a:t>глубоких</a:t>
            </a:r>
            <a:r>
              <a:rPr lang="ru-RU" sz="1600" dirty="0">
                <a:solidFill>
                  <a:schemeClr val="tx1"/>
                </a:solidFill>
              </a:rPr>
              <a:t> месторождений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24235" y="4265052"/>
            <a:ext cx="7958500" cy="6414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Когда, мировые цены опускаются ниже себестоимости, то при экспорте нефти доход брать не по себестоимости, а </a:t>
            </a:r>
            <a:r>
              <a:rPr lang="ru-RU" sz="1600" b="1" dirty="0">
                <a:solidFill>
                  <a:schemeClr val="tx1"/>
                </a:solidFill>
              </a:rPr>
              <a:t>по цене реализации </a:t>
            </a:r>
          </a:p>
        </p:txBody>
      </p:sp>
      <p:cxnSp>
        <p:nvCxnSpPr>
          <p:cNvPr id="21" name="Прямая соединительная линия 20"/>
          <p:cNvCxnSpPr>
            <a:stCxn id="22" idx="6"/>
            <a:endCxn id="19" idx="1"/>
          </p:cNvCxnSpPr>
          <p:nvPr/>
        </p:nvCxnSpPr>
        <p:spPr>
          <a:xfrm>
            <a:off x="984606" y="4580374"/>
            <a:ext cx="339629" cy="541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2" name="Овал 21"/>
          <p:cNvSpPr/>
          <p:nvPr/>
        </p:nvSpPr>
        <p:spPr>
          <a:xfrm>
            <a:off x="396021" y="4366371"/>
            <a:ext cx="588585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12</a:t>
            </a:r>
            <a:endParaRPr lang="ru-RU" sz="1600" dirty="0"/>
          </a:p>
        </p:txBody>
      </p:sp>
      <p:sp>
        <p:nvSpPr>
          <p:cNvPr id="24" name="Овал 23"/>
          <p:cNvSpPr/>
          <p:nvPr/>
        </p:nvSpPr>
        <p:spPr>
          <a:xfrm>
            <a:off x="362179" y="5134820"/>
            <a:ext cx="588584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13</a:t>
            </a:r>
            <a:endParaRPr lang="ru-RU" sz="1600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346782" y="5108408"/>
            <a:ext cx="7920644" cy="48083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Снижение ставки НДПИ по </a:t>
            </a:r>
            <a:r>
              <a:rPr lang="ru-RU" sz="1600" b="1" dirty="0" smtClean="0">
                <a:solidFill>
                  <a:schemeClr val="tx1"/>
                </a:solidFill>
              </a:rPr>
              <a:t>олову </a:t>
            </a:r>
            <a:r>
              <a:rPr lang="ru-RU" sz="1600" dirty="0" smtClean="0">
                <a:solidFill>
                  <a:schemeClr val="tx1"/>
                </a:solidFill>
              </a:rPr>
              <a:t>с 6% до 3% (сегодня нет производства)</a:t>
            </a:r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38" name="Прямая соединительная линия 37"/>
          <p:cNvCxnSpPr>
            <a:stCxn id="24" idx="6"/>
            <a:endCxn id="37" idx="1"/>
          </p:cNvCxnSpPr>
          <p:nvPr/>
        </p:nvCxnSpPr>
        <p:spPr>
          <a:xfrm>
            <a:off x="950763" y="5348823"/>
            <a:ext cx="396019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4" name="Овал 33"/>
          <p:cNvSpPr/>
          <p:nvPr/>
        </p:nvSpPr>
        <p:spPr>
          <a:xfrm>
            <a:off x="373991" y="5795196"/>
            <a:ext cx="588584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13</a:t>
            </a:r>
            <a:endParaRPr lang="ru-RU" sz="1600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343163" y="5704560"/>
            <a:ext cx="7920644" cy="60476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Отмена </a:t>
            </a:r>
            <a:r>
              <a:rPr lang="ru-RU" sz="1600" dirty="0"/>
              <a:t>платежа по возмещению исторических </a:t>
            </a:r>
            <a:r>
              <a:rPr lang="ru-RU" sz="1600" dirty="0" smtClean="0"/>
              <a:t>затрат  </a:t>
            </a:r>
            <a:r>
              <a:rPr lang="ru-RU" sz="1600" dirty="0" smtClean="0">
                <a:solidFill>
                  <a:schemeClr val="tx1"/>
                </a:solidFill>
              </a:rPr>
              <a:t>по </a:t>
            </a:r>
            <a:r>
              <a:rPr lang="ru-RU" sz="1600" dirty="0">
                <a:solidFill>
                  <a:schemeClr val="tx1"/>
                </a:solidFill>
              </a:rPr>
              <a:t>лицензиям на ТПИ</a:t>
            </a:r>
            <a:endParaRPr lang="ru-RU" sz="1600" b="1" dirty="0">
              <a:solidFill>
                <a:schemeClr val="tx1"/>
              </a:solidFill>
            </a:endParaRPr>
          </a:p>
          <a:p>
            <a:pPr algn="just"/>
            <a:endParaRPr lang="ru-RU" sz="1600" b="1" dirty="0">
              <a:solidFill>
                <a:schemeClr val="tx1"/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stCxn id="34" idx="6"/>
            <a:endCxn id="36" idx="1"/>
          </p:cNvCxnSpPr>
          <p:nvPr/>
        </p:nvCxnSpPr>
        <p:spPr>
          <a:xfrm flipV="1">
            <a:off x="962575" y="6006940"/>
            <a:ext cx="380588" cy="2259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9901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788" y="964571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27" y="580510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20" y="2726961"/>
            <a:ext cx="1621574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ФИНАНСОВЫЙ СЕКТОР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24" idx="0"/>
          </p:cNvCxnSpPr>
          <p:nvPr/>
        </p:nvCxnSpPr>
        <p:spPr>
          <a:xfrm flipH="1">
            <a:off x="632014" y="1679329"/>
            <a:ext cx="12716" cy="3401789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31707" y="2079477"/>
            <a:ext cx="7939921" cy="5808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Освобождение </a:t>
            </a:r>
            <a:r>
              <a:rPr lang="ru-RU" sz="1600" dirty="0">
                <a:solidFill>
                  <a:schemeClr val="tx1"/>
                </a:solidFill>
              </a:rPr>
              <a:t>от </a:t>
            </a:r>
            <a:r>
              <a:rPr lang="ru-RU" sz="1600" b="1" dirty="0">
                <a:solidFill>
                  <a:schemeClr val="tx1"/>
                </a:solidFill>
              </a:rPr>
              <a:t>ИПН</a:t>
            </a:r>
            <a:r>
              <a:rPr lang="ru-RU" sz="1600" dirty="0">
                <a:solidFill>
                  <a:schemeClr val="tx1"/>
                </a:solidFill>
              </a:rPr>
              <a:t> дохода физических лиц </a:t>
            </a:r>
            <a:r>
              <a:rPr lang="ru-RU" sz="1600" b="1" dirty="0">
                <a:solidFill>
                  <a:schemeClr val="tx1"/>
                </a:solidFill>
              </a:rPr>
              <a:t>при прощении </a:t>
            </a:r>
            <a:r>
              <a:rPr lang="ru-RU" sz="1600" dirty="0" smtClean="0">
                <a:solidFill>
                  <a:schemeClr val="tx1"/>
                </a:solidFill>
              </a:rPr>
              <a:t>задолженности. Действует </a:t>
            </a:r>
            <a:r>
              <a:rPr lang="ru-RU" sz="1600" b="1" dirty="0" smtClean="0">
                <a:solidFill>
                  <a:schemeClr val="tx1"/>
                </a:solidFill>
              </a:rPr>
              <a:t>3 года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44424" y="2852937"/>
            <a:ext cx="7923371" cy="79208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Налогообложение </a:t>
            </a:r>
            <a:r>
              <a:rPr lang="ru-RU" sz="1600" b="1" dirty="0" smtClean="0">
                <a:solidFill>
                  <a:schemeClr val="tx1"/>
                </a:solidFill>
              </a:rPr>
              <a:t>коллектора по факту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Предлагается облагать дисконт коллектора по факту </a:t>
            </a:r>
            <a:r>
              <a:rPr lang="ru-RU" sz="1600" b="1" dirty="0" smtClean="0">
                <a:solidFill>
                  <a:schemeClr val="tx1"/>
                </a:solidFill>
              </a:rPr>
              <a:t>после отработки актива</a:t>
            </a:r>
            <a:r>
              <a:rPr lang="ru-RU" sz="1600" dirty="0" smtClean="0">
                <a:solidFill>
                  <a:schemeClr val="tx1"/>
                </a:solidFill>
              </a:rPr>
              <a:t>. Сегодня дисконт облагается сразу до начала отработки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61701" y="1251323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358418" y="303497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61701" y="215364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3385" y="3812734"/>
            <a:ext cx="7944410" cy="100765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Изменение порядка обложения ИПН накопительного страхования. 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Сегодня страховые взносы относятся на вычеты по ИПН, а страховые выплаты облагаются. Предлагается </a:t>
            </a:r>
            <a:r>
              <a:rPr lang="ru-RU" sz="1600" b="1" dirty="0" smtClean="0">
                <a:solidFill>
                  <a:schemeClr val="tx1"/>
                </a:solidFill>
              </a:rPr>
              <a:t>перенести освобождение </a:t>
            </a:r>
            <a:r>
              <a:rPr lang="ru-RU" sz="1600" dirty="0" smtClean="0">
                <a:solidFill>
                  <a:schemeClr val="tx1"/>
                </a:solidFill>
              </a:rPr>
              <a:t>от ИПН на страховые выплаты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36381" y="410255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27758" y="1465326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10" idx="6"/>
            <a:endCxn id="5" idx="1"/>
          </p:cNvCxnSpPr>
          <p:nvPr/>
        </p:nvCxnSpPr>
        <p:spPr>
          <a:xfrm>
            <a:off x="927758" y="2367652"/>
            <a:ext cx="403949" cy="223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stCxn id="13" idx="6"/>
            <a:endCxn id="12" idx="1"/>
          </p:cNvCxnSpPr>
          <p:nvPr/>
        </p:nvCxnSpPr>
        <p:spPr>
          <a:xfrm>
            <a:off x="902438" y="4316560"/>
            <a:ext cx="420947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stCxn id="9" idx="6"/>
            <a:endCxn id="6" idx="1"/>
          </p:cNvCxnSpPr>
          <p:nvPr/>
        </p:nvCxnSpPr>
        <p:spPr>
          <a:xfrm>
            <a:off x="924475" y="3248980"/>
            <a:ext cx="419949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1340232" y="4989838"/>
            <a:ext cx="7931753" cy="63624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Снижение </a:t>
            </a:r>
            <a:r>
              <a:rPr lang="ru-RU" sz="1600" dirty="0">
                <a:solidFill>
                  <a:schemeClr val="tx1"/>
                </a:solidFill>
              </a:rPr>
              <a:t>ставки КПН с </a:t>
            </a:r>
            <a:r>
              <a:rPr lang="ru-RU" sz="1600" b="1" dirty="0" smtClean="0">
                <a:solidFill>
                  <a:schemeClr val="tx1"/>
                </a:solidFill>
              </a:rPr>
              <a:t>20%</a:t>
            </a:r>
            <a:r>
              <a:rPr lang="ru-RU" sz="1600" dirty="0" smtClean="0">
                <a:solidFill>
                  <a:schemeClr val="tx1"/>
                </a:solidFill>
              </a:rPr>
              <a:t> до </a:t>
            </a:r>
            <a:r>
              <a:rPr lang="ru-RU" sz="1600" b="1" dirty="0">
                <a:solidFill>
                  <a:schemeClr val="tx1"/>
                </a:solidFill>
              </a:rPr>
              <a:t>18% </a:t>
            </a:r>
            <a:r>
              <a:rPr lang="ru-RU" sz="1600" b="1" dirty="0" smtClean="0">
                <a:solidFill>
                  <a:schemeClr val="tx1"/>
                </a:solidFill>
              </a:rPr>
              <a:t>на первый год </a:t>
            </a:r>
            <a:r>
              <a:rPr lang="ru-RU" sz="1600" dirty="0" smtClean="0">
                <a:solidFill>
                  <a:schemeClr val="tx1"/>
                </a:solidFill>
              </a:rPr>
              <a:t>для </a:t>
            </a:r>
            <a:r>
              <a:rPr lang="ru-RU" sz="1600" dirty="0">
                <a:solidFill>
                  <a:schemeClr val="tx1"/>
                </a:solidFill>
              </a:rPr>
              <a:t>эмитентов, осуществивших </a:t>
            </a:r>
            <a:r>
              <a:rPr lang="ru-RU" sz="1600" b="1" dirty="0" smtClean="0">
                <a:solidFill>
                  <a:schemeClr val="tx1"/>
                </a:solidFill>
              </a:rPr>
              <a:t>первичное публичное </a:t>
            </a:r>
            <a:r>
              <a:rPr lang="ru-RU" sz="1600" b="1" dirty="0">
                <a:solidFill>
                  <a:schemeClr val="tx1"/>
                </a:solidFill>
              </a:rPr>
              <a:t>размещение </a:t>
            </a:r>
            <a:r>
              <a:rPr lang="ru-RU" sz="1600" dirty="0">
                <a:solidFill>
                  <a:schemeClr val="tx1"/>
                </a:solidFill>
              </a:rPr>
              <a:t>акций на фондовой бирже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48985" y="508111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cxnSp>
        <p:nvCxnSpPr>
          <p:cNvPr id="25" name="Прямая соединительная линия 24"/>
          <p:cNvCxnSpPr>
            <a:stCxn id="24" idx="6"/>
            <a:endCxn id="23" idx="1"/>
          </p:cNvCxnSpPr>
          <p:nvPr/>
        </p:nvCxnSpPr>
        <p:spPr>
          <a:xfrm>
            <a:off x="915042" y="5295121"/>
            <a:ext cx="425190" cy="1284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1363606" y="1085622"/>
            <a:ext cx="7935179" cy="75941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В связи с переходом на новый стандарт </a:t>
            </a:r>
            <a:r>
              <a:rPr lang="ru-RU" sz="1600" b="1" dirty="0"/>
              <a:t>МСФО (с 39 на 9) </a:t>
            </a:r>
            <a:r>
              <a:rPr lang="ru-RU" sz="1600" dirty="0"/>
              <a:t>увеличиваются размеры провизий. Сумма увеличения провизий будет относиться на вычеты.</a:t>
            </a:r>
          </a:p>
        </p:txBody>
      </p:sp>
    </p:spTree>
    <p:extLst>
      <p:ext uri="{BB962C8B-B14F-4D97-AF65-F5344CB8AC3E}">
        <p14:creationId xmlns:p14="http://schemas.microsoft.com/office/powerpoint/2010/main" val="174201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133" y="981930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60" y="5577045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920" y="2726961"/>
            <a:ext cx="1621574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/>
              <a:t>ПРОИЗВОДСТВЕННЫЙ СЕКТОР</a:t>
            </a:r>
            <a:endParaRPr lang="ru-RU" sz="1800" dirty="0"/>
          </a:p>
        </p:txBody>
      </p:sp>
      <p:cxnSp>
        <p:nvCxnSpPr>
          <p:cNvPr id="4" name="Прямая соединительная линия 3"/>
          <p:cNvCxnSpPr>
            <a:stCxn id="8" idx="4"/>
            <a:endCxn id="10" idx="4"/>
          </p:cNvCxnSpPr>
          <p:nvPr/>
        </p:nvCxnSpPr>
        <p:spPr>
          <a:xfrm>
            <a:off x="698621" y="3055904"/>
            <a:ext cx="0" cy="251746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8" name="Овал 7"/>
          <p:cNvSpPr/>
          <p:nvPr/>
        </p:nvSpPr>
        <p:spPr>
          <a:xfrm>
            <a:off x="415592" y="2627898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415592" y="514536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81649" y="284190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10" idx="6"/>
            <a:endCxn id="26" idx="1"/>
          </p:cNvCxnSpPr>
          <p:nvPr/>
        </p:nvCxnSpPr>
        <p:spPr>
          <a:xfrm>
            <a:off x="981649" y="5359365"/>
            <a:ext cx="357294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38943" y="1231530"/>
            <a:ext cx="7928852" cy="324583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Замена НДС-льготы по свободному складу </a:t>
            </a:r>
            <a:r>
              <a:rPr lang="ru-RU" sz="1600" b="1" dirty="0" smtClean="0">
                <a:solidFill>
                  <a:schemeClr val="tx1"/>
                </a:solidFill>
              </a:rPr>
              <a:t>на специальные инвестиционные контракты (СИК)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Освобождение от НДС:</a:t>
            </a:r>
          </a:p>
          <a:p>
            <a:pPr marL="342900" indent="-342900" algn="just">
              <a:buAutoNum type="arabicPeriod"/>
            </a:pPr>
            <a:r>
              <a:rPr lang="ru-RU" sz="1600" b="1" dirty="0" smtClean="0">
                <a:solidFill>
                  <a:schemeClr val="tx1"/>
                </a:solidFill>
              </a:rPr>
              <a:t>импорта</a:t>
            </a:r>
            <a:r>
              <a:rPr lang="ru-RU" sz="1600" dirty="0" smtClean="0">
                <a:solidFill>
                  <a:schemeClr val="tx1"/>
                </a:solidFill>
              </a:rPr>
              <a:t>  </a:t>
            </a:r>
            <a:r>
              <a:rPr lang="ru-RU" sz="1600" dirty="0"/>
              <a:t>сырья и/или материалов, а также сырья и (или) материалов в составе товара, произведенного в рамках </a:t>
            </a:r>
            <a:r>
              <a:rPr lang="ru-RU" sz="1600" b="1" dirty="0"/>
              <a:t>специального инвестиционного </a:t>
            </a:r>
            <a:r>
              <a:rPr lang="ru-RU" sz="1600" b="1" dirty="0" smtClean="0"/>
              <a:t>контракта</a:t>
            </a:r>
            <a:r>
              <a:rPr lang="ru-RU" sz="1600" dirty="0" smtClean="0"/>
              <a:t>;</a:t>
            </a:r>
          </a:p>
          <a:p>
            <a:pPr marL="342900" indent="-342900" algn="just">
              <a:buAutoNum type="arabicPeriod"/>
            </a:pPr>
            <a:r>
              <a:rPr lang="ru-RU" sz="1600" b="1" dirty="0" smtClean="0"/>
              <a:t>товаров</a:t>
            </a:r>
            <a:r>
              <a:rPr lang="ru-RU" sz="1600" dirty="0"/>
              <a:t>, произведенных в рамках </a:t>
            </a:r>
            <a:r>
              <a:rPr lang="ru-RU" sz="1600" b="1" dirty="0"/>
              <a:t>специального инвестиционного </a:t>
            </a:r>
            <a:r>
              <a:rPr lang="ru-RU" sz="1600" b="1" dirty="0" smtClean="0"/>
              <a:t>контракта</a:t>
            </a:r>
            <a:r>
              <a:rPr lang="ru-RU" sz="1600" dirty="0" smtClean="0"/>
              <a:t>;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/>
              <a:t>передачи </a:t>
            </a:r>
            <a:r>
              <a:rPr lang="ru-RU" sz="1600" dirty="0"/>
              <a:t>имущества в </a:t>
            </a:r>
            <a:r>
              <a:rPr lang="ru-RU" sz="1600" b="1" dirty="0"/>
              <a:t>финансовый </a:t>
            </a:r>
            <a:r>
              <a:rPr lang="ru-RU" sz="1600" b="1" dirty="0" smtClean="0"/>
              <a:t>лизинг</a:t>
            </a:r>
            <a:r>
              <a:rPr lang="ru-RU" sz="1600" dirty="0" smtClean="0"/>
              <a:t>.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338943" y="4808978"/>
            <a:ext cx="7926016" cy="110077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Продление </a:t>
            </a:r>
            <a:r>
              <a:rPr lang="ru-RU" sz="1600" b="1" dirty="0" smtClean="0">
                <a:solidFill>
                  <a:schemeClr val="tx1"/>
                </a:solidFill>
              </a:rPr>
              <a:t>льготы по КПН </a:t>
            </a:r>
            <a:r>
              <a:rPr lang="ru-RU" sz="1600" dirty="0" smtClean="0">
                <a:solidFill>
                  <a:schemeClr val="tx1"/>
                </a:solidFill>
              </a:rPr>
              <a:t>сумм вознаграждений от операций </a:t>
            </a:r>
            <a:r>
              <a:rPr lang="ru-RU" sz="1600" b="1" dirty="0" smtClean="0">
                <a:solidFill>
                  <a:schemeClr val="tx1"/>
                </a:solidFill>
              </a:rPr>
              <a:t>по лизингу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785" y="2555772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438" y="1414653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327" y="5741192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ПРОИЗВОДСТВЕННЫЙ СЕКТОР (ИНВЕСТИЦИОННЫЕ КОНТРАКТЫ)</a:t>
            </a:r>
            <a:endParaRPr lang="ru-RU" sz="1800" dirty="0"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>
            <a:stCxn id="8" idx="4"/>
            <a:endCxn id="13" idx="0"/>
          </p:cNvCxnSpPr>
          <p:nvPr/>
        </p:nvCxnSpPr>
        <p:spPr>
          <a:xfrm>
            <a:off x="642092" y="1838965"/>
            <a:ext cx="0" cy="2733845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03638" y="2505714"/>
            <a:ext cx="7944410" cy="68530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Раннее </a:t>
            </a:r>
            <a:r>
              <a:rPr lang="ru-RU" sz="1600" dirty="0" smtClean="0">
                <a:solidFill>
                  <a:schemeClr val="tx1"/>
                </a:solidFill>
              </a:rPr>
              <a:t>предоставление преференций</a:t>
            </a:r>
            <a:r>
              <a:rPr lang="ru-RU" sz="1600" b="1" dirty="0" smtClean="0">
                <a:solidFill>
                  <a:schemeClr val="tx1"/>
                </a:solidFill>
              </a:rPr>
              <a:t>. </a:t>
            </a:r>
            <a:r>
              <a:rPr lang="ru-RU" sz="1600" dirty="0" smtClean="0">
                <a:solidFill>
                  <a:schemeClr val="tx1"/>
                </a:solidFill>
              </a:rPr>
              <a:t>С </a:t>
            </a:r>
            <a:r>
              <a:rPr lang="ru-RU" sz="1600" b="1" dirty="0" smtClean="0">
                <a:solidFill>
                  <a:schemeClr val="tx1"/>
                </a:solidFill>
              </a:rPr>
              <a:t>даты регистрации</a:t>
            </a:r>
            <a:r>
              <a:rPr lang="ru-RU" sz="1600" dirty="0" smtClean="0">
                <a:solidFill>
                  <a:schemeClr val="tx1"/>
                </a:solidFill>
              </a:rPr>
              <a:t>, а не с даты начала осуществления деятельности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44628" y="5485516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Исключение </a:t>
            </a:r>
            <a:r>
              <a:rPr lang="ru-RU" sz="1600" dirty="0" smtClean="0">
                <a:solidFill>
                  <a:schemeClr val="tx1"/>
                </a:solidFill>
              </a:rPr>
              <a:t>инвестиционных </a:t>
            </a:r>
            <a:r>
              <a:rPr lang="ru-RU" sz="1600" b="1" dirty="0">
                <a:solidFill>
                  <a:schemeClr val="tx1"/>
                </a:solidFill>
              </a:rPr>
              <a:t>стратегических проектов </a:t>
            </a:r>
            <a:r>
              <a:rPr lang="ru-RU" sz="1600" dirty="0">
                <a:solidFill>
                  <a:schemeClr val="tx1"/>
                </a:solidFill>
              </a:rPr>
              <a:t>как вид инвестиционных проектов, </a:t>
            </a:r>
            <a:r>
              <a:rPr lang="ru-RU" sz="1600" b="1" dirty="0">
                <a:solidFill>
                  <a:schemeClr val="tx1"/>
                </a:solidFill>
              </a:rPr>
              <a:t>с сохранением льгот </a:t>
            </a:r>
            <a:r>
              <a:rPr lang="ru-RU" sz="1600" dirty="0">
                <a:solidFill>
                  <a:schemeClr val="tx1"/>
                </a:solidFill>
              </a:rPr>
              <a:t>для </a:t>
            </a:r>
            <a:r>
              <a:rPr lang="ru-RU" sz="1600" dirty="0" smtClean="0">
                <a:solidFill>
                  <a:schemeClr val="tx1"/>
                </a:solidFill>
              </a:rPr>
              <a:t>заключенных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до </a:t>
            </a:r>
            <a:r>
              <a:rPr lang="ru-RU" sz="1600" dirty="0">
                <a:solidFill>
                  <a:schemeClr val="tx1"/>
                </a:solidFill>
              </a:rPr>
              <a:t>2015 года </a:t>
            </a:r>
            <a:r>
              <a:rPr lang="ru-RU" sz="1600" dirty="0" smtClean="0">
                <a:solidFill>
                  <a:schemeClr val="tx1"/>
                </a:solidFill>
              </a:rPr>
              <a:t>контрактов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59063" y="1410959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333631" y="352839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59063" y="263436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29070" y="4429797"/>
            <a:ext cx="7944410" cy="79208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Сохранение</a:t>
            </a:r>
            <a:r>
              <a:rPr lang="ru-RU" sz="1600" dirty="0">
                <a:solidFill>
                  <a:schemeClr val="tx1"/>
                </a:solidFill>
              </a:rPr>
              <a:t> инвестиционных налоговых преференций, которые применяются </a:t>
            </a:r>
            <a:r>
              <a:rPr lang="ru-RU" sz="1600" b="1" dirty="0">
                <a:solidFill>
                  <a:schemeClr val="tx1"/>
                </a:solidFill>
              </a:rPr>
              <a:t>без заключения контракта </a:t>
            </a:r>
            <a:r>
              <a:rPr lang="ru-RU" sz="1600" dirty="0">
                <a:solidFill>
                  <a:schemeClr val="tx1"/>
                </a:solidFill>
              </a:rPr>
              <a:t>с уполномоченным органом</a:t>
            </a:r>
          </a:p>
        </p:txBody>
      </p:sp>
      <p:sp>
        <p:nvSpPr>
          <p:cNvPr id="13" name="Овал 12"/>
          <p:cNvSpPr/>
          <p:nvPr/>
        </p:nvSpPr>
        <p:spPr>
          <a:xfrm>
            <a:off x="359063" y="4572810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25120" y="1615541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>
            <a:stCxn id="10" idx="6"/>
          </p:cNvCxnSpPr>
          <p:nvPr/>
        </p:nvCxnSpPr>
        <p:spPr>
          <a:xfrm flipV="1">
            <a:off x="925120" y="2846134"/>
            <a:ext cx="378518" cy="223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>
            <a:endCxn id="12" idx="1"/>
          </p:cNvCxnSpPr>
          <p:nvPr/>
        </p:nvCxnSpPr>
        <p:spPr>
          <a:xfrm>
            <a:off x="899688" y="4810491"/>
            <a:ext cx="429382" cy="1535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99688" y="3763074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344628" y="1196751"/>
            <a:ext cx="7928852" cy="114299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Предоставление </a:t>
            </a:r>
            <a:r>
              <a:rPr lang="ru-RU" sz="1600" b="1" dirty="0">
                <a:solidFill>
                  <a:schemeClr val="tx1"/>
                </a:solidFill>
              </a:rPr>
              <a:t>льгот по КПН </a:t>
            </a:r>
            <a:r>
              <a:rPr lang="ru-RU" sz="2400" b="1" u="sng" dirty="0">
                <a:solidFill>
                  <a:schemeClr val="tx1"/>
                </a:solidFill>
              </a:rPr>
              <a:t>действующим</a:t>
            </a:r>
            <a:r>
              <a:rPr lang="ru-RU" sz="1600" dirty="0">
                <a:solidFill>
                  <a:schemeClr val="tx1"/>
                </a:solidFill>
              </a:rPr>
              <a:t> предприятиям, реализующим проекты по </a:t>
            </a:r>
            <a:r>
              <a:rPr lang="ru-RU" sz="1600" b="1" dirty="0">
                <a:solidFill>
                  <a:schemeClr val="tx1"/>
                </a:solidFill>
              </a:rPr>
              <a:t>модернизации</a:t>
            </a:r>
            <a:r>
              <a:rPr lang="ru-RU" sz="1600" dirty="0">
                <a:solidFill>
                  <a:schemeClr val="tx1"/>
                </a:solidFill>
              </a:rPr>
              <a:t> и </a:t>
            </a:r>
            <a:r>
              <a:rPr lang="ru-RU" sz="1600" b="1" dirty="0">
                <a:solidFill>
                  <a:schemeClr val="tx1"/>
                </a:solidFill>
              </a:rPr>
              <a:t>реконструкции</a:t>
            </a:r>
            <a:r>
              <a:rPr lang="ru-RU" sz="1600" dirty="0">
                <a:solidFill>
                  <a:schemeClr val="tx1"/>
                </a:solidFill>
              </a:rPr>
              <a:t>, на срок не более </a:t>
            </a:r>
            <a:r>
              <a:rPr lang="ru-RU" sz="1600" b="1" dirty="0">
                <a:solidFill>
                  <a:schemeClr val="tx1"/>
                </a:solidFill>
              </a:rPr>
              <a:t>3 лет </a:t>
            </a:r>
            <a:r>
              <a:rPr lang="ru-RU" sz="1600" dirty="0" smtClean="0">
                <a:solidFill>
                  <a:schemeClr val="tx1"/>
                </a:solidFill>
              </a:rPr>
              <a:t>после завершения </a:t>
            </a:r>
            <a:r>
              <a:rPr lang="ru-RU" sz="1600" b="1" dirty="0">
                <a:solidFill>
                  <a:schemeClr val="tx1"/>
                </a:solidFill>
              </a:rPr>
              <a:t>модернизации</a:t>
            </a:r>
            <a:r>
              <a:rPr lang="ru-RU" sz="1600" dirty="0">
                <a:solidFill>
                  <a:schemeClr val="tx1"/>
                </a:solidFill>
              </a:rPr>
              <a:t> и </a:t>
            </a:r>
            <a:r>
              <a:rPr lang="ru-RU" sz="1600" b="1" dirty="0">
                <a:solidFill>
                  <a:schemeClr val="tx1"/>
                </a:solidFill>
              </a:rPr>
              <a:t>реконструкции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>
                <a:solidFill>
                  <a:schemeClr val="tx1"/>
                </a:solidFill>
              </a:rPr>
              <a:t>если инвестиции </a:t>
            </a:r>
            <a:r>
              <a:rPr lang="ru-RU" sz="1600" b="1" dirty="0" smtClean="0">
                <a:solidFill>
                  <a:schemeClr val="tx1"/>
                </a:solidFill>
              </a:rPr>
              <a:t>не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менее 5 млн. МРП</a:t>
            </a:r>
            <a:r>
              <a:rPr lang="ru-RU" sz="1600" dirty="0">
                <a:solidFill>
                  <a:schemeClr val="tx1"/>
                </a:solidFill>
              </a:rPr>
              <a:t>;</a:t>
            </a:r>
          </a:p>
        </p:txBody>
      </p:sp>
      <p:sp>
        <p:nvSpPr>
          <p:cNvPr id="19" name="Овал 18"/>
          <p:cNvSpPr/>
          <p:nvPr/>
        </p:nvSpPr>
        <p:spPr>
          <a:xfrm>
            <a:off x="333631" y="5617225"/>
            <a:ext cx="566057" cy="46589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5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911031" y="5852339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2091" y="4996856"/>
            <a:ext cx="1" cy="62036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1329070" y="3397071"/>
            <a:ext cx="7944410" cy="85775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Исключение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требований </a:t>
            </a:r>
            <a:r>
              <a:rPr lang="ru-RU" sz="1600" dirty="0" smtClean="0">
                <a:solidFill>
                  <a:schemeClr val="tx1"/>
                </a:solidFill>
              </a:rPr>
              <a:t>по </a:t>
            </a:r>
            <a:r>
              <a:rPr lang="ru-RU" sz="1600" dirty="0">
                <a:solidFill>
                  <a:schemeClr val="tx1"/>
                </a:solidFill>
              </a:rPr>
              <a:t>соотношению доходов</a:t>
            </a:r>
            <a:r>
              <a:rPr lang="ru-RU" sz="1600" b="1" dirty="0">
                <a:solidFill>
                  <a:schemeClr val="tx1"/>
                </a:solidFill>
              </a:rPr>
              <a:t> 90/10 </a:t>
            </a:r>
            <a:r>
              <a:rPr lang="ru-RU" sz="1600" dirty="0">
                <a:solidFill>
                  <a:schemeClr val="tx1"/>
                </a:solidFill>
              </a:rPr>
              <a:t>(</a:t>
            </a:r>
            <a:r>
              <a:rPr lang="ru-RU" sz="1600" dirty="0" smtClean="0">
                <a:solidFill>
                  <a:schemeClr val="tx1"/>
                </a:solidFill>
              </a:rPr>
              <a:t>введение </a:t>
            </a:r>
            <a:r>
              <a:rPr lang="ru-RU" sz="1600" b="1" dirty="0" smtClean="0">
                <a:solidFill>
                  <a:schemeClr val="tx1"/>
                </a:solidFill>
              </a:rPr>
              <a:t>раздельного учета  </a:t>
            </a:r>
            <a:r>
              <a:rPr lang="ru-RU" sz="1600" dirty="0">
                <a:solidFill>
                  <a:schemeClr val="tx1"/>
                </a:solidFill>
              </a:rPr>
              <a:t>доходов и </a:t>
            </a:r>
            <a:r>
              <a:rPr lang="ru-RU" sz="1600" dirty="0" smtClean="0">
                <a:solidFill>
                  <a:schemeClr val="tx1"/>
                </a:solidFill>
              </a:rPr>
              <a:t>расходов)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4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042" y="964571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27" y="580510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759" y="3059345"/>
            <a:ext cx="1630669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НАЛОГООБЛОЖЕНИЕ СЭЗ</a:t>
            </a:r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216696" y="1022150"/>
            <a:ext cx="0" cy="5090797"/>
          </a:xfrm>
          <a:prstGeom prst="line">
            <a:avLst/>
          </a:prstGeom>
          <a:ln w="28575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416496" y="1839433"/>
            <a:ext cx="1610944" cy="1661576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Для всех СЭЗ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6495" y="3880697"/>
            <a:ext cx="1600439" cy="223224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Для СЭЗ «ПИТ»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83126" y="1022150"/>
            <a:ext cx="2130114" cy="53464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Предлагаемый порядок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32720" y="995751"/>
            <a:ext cx="2043821" cy="56104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Действующий порядок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73280" y="1022150"/>
            <a:ext cx="1827797" cy="53464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Результат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32720" y="1839432"/>
            <a:ext cx="2016224" cy="9917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300" dirty="0" smtClean="0">
                <a:latin typeface="Arial Narrow" pitchFamily="34" charset="0"/>
              </a:rPr>
              <a:t>Условие по соотношению доходов </a:t>
            </a:r>
            <a:r>
              <a:rPr lang="kk-KZ" sz="1300" b="1" dirty="0" smtClean="0">
                <a:latin typeface="Arial Narrow" pitchFamily="34" charset="0"/>
              </a:rPr>
              <a:t>«90/10</a:t>
            </a:r>
            <a:r>
              <a:rPr lang="kk-KZ" sz="1300" dirty="0" smtClean="0">
                <a:latin typeface="Arial Narrow" pitchFamily="34" charset="0"/>
              </a:rPr>
              <a:t>» для применения льгот КПН, налогов на имущество и землю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962095" y="1839433"/>
            <a:ext cx="2016224" cy="991757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300" dirty="0" smtClean="0">
                <a:latin typeface="Arial Narrow" pitchFamily="34" charset="0"/>
              </a:rPr>
              <a:t>Замена условия на ведение </a:t>
            </a:r>
            <a:r>
              <a:rPr lang="kk-KZ" sz="1300" b="1" dirty="0" smtClean="0">
                <a:latin typeface="Arial Narrow" pitchFamily="34" charset="0"/>
              </a:rPr>
              <a:t>раздельного учета </a:t>
            </a:r>
            <a:r>
              <a:rPr lang="kk-KZ" sz="1300" dirty="0" smtClean="0">
                <a:latin typeface="Arial Narrow" pitchFamily="34" charset="0"/>
              </a:rPr>
              <a:t>доходов и расходов от льготируемой и другой деятельности.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473280" y="1839432"/>
            <a:ext cx="1827797" cy="1885769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300" dirty="0" smtClean="0">
                <a:latin typeface="Arial Narrow" pitchFamily="34" charset="0"/>
              </a:rPr>
              <a:t>Налогоплательщики </a:t>
            </a:r>
            <a:r>
              <a:rPr lang="kk-KZ" sz="1300" b="1" dirty="0" smtClean="0">
                <a:latin typeface="Arial Narrow" pitchFamily="34" charset="0"/>
              </a:rPr>
              <a:t>применяют льготы </a:t>
            </a:r>
            <a:r>
              <a:rPr lang="kk-KZ" sz="1300" dirty="0" smtClean="0">
                <a:latin typeface="Arial Narrow" pitchFamily="34" charset="0"/>
              </a:rPr>
              <a:t>с начала</a:t>
            </a:r>
            <a:r>
              <a:rPr lang="ru-RU" sz="1300" dirty="0" smtClean="0">
                <a:latin typeface="Arial Narrow" pitchFamily="34" charset="0"/>
              </a:rPr>
              <a:t> деятельности </a:t>
            </a:r>
            <a:r>
              <a:rPr lang="ru-RU" sz="1300" b="1" dirty="0" smtClean="0">
                <a:latin typeface="Arial Narrow" pitchFamily="34" charset="0"/>
              </a:rPr>
              <a:t>по факту </a:t>
            </a:r>
            <a:r>
              <a:rPr lang="ru-RU" sz="1300" dirty="0" smtClean="0">
                <a:latin typeface="Arial Narrow" pitchFamily="34" charset="0"/>
              </a:rPr>
              <a:t>осуществления приоритетных видов деятельности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46518" y="2924944"/>
            <a:ext cx="2002425" cy="8002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latin typeface="Arial Narrow" pitchFamily="34" charset="0"/>
              </a:rPr>
              <a:t>Привязка</a:t>
            </a:r>
            <a:r>
              <a:rPr lang="ru-RU" sz="1300" dirty="0" smtClean="0">
                <a:latin typeface="Arial Narrow" pitchFamily="34" charset="0"/>
              </a:rPr>
              <a:t> льгот </a:t>
            </a:r>
            <a:r>
              <a:rPr lang="kk-KZ" sz="1300" dirty="0">
                <a:latin typeface="Arial Narrow" pitchFamily="34" charset="0"/>
              </a:rPr>
              <a:t>по</a:t>
            </a:r>
            <a:r>
              <a:rPr lang="ru-RU" sz="1300" dirty="0">
                <a:latin typeface="Arial Narrow" pitchFamily="34" charset="0"/>
              </a:rPr>
              <a:t> налогу на имущество и земельному налогу</a:t>
            </a:r>
            <a:r>
              <a:rPr lang="kk-KZ" sz="1300" dirty="0">
                <a:latin typeface="Arial Narrow" pitchFamily="34" charset="0"/>
              </a:rPr>
              <a:t> </a:t>
            </a:r>
            <a:r>
              <a:rPr lang="ru-RU" sz="1300" dirty="0" smtClean="0">
                <a:latin typeface="Arial Narrow" pitchFamily="34" charset="0"/>
              </a:rPr>
              <a:t>к использованию объектов в </a:t>
            </a:r>
            <a:r>
              <a:rPr lang="ru-RU" sz="1300" b="1" dirty="0" smtClean="0">
                <a:latin typeface="Arial Narrow" pitchFamily="34" charset="0"/>
              </a:rPr>
              <a:t>производстве</a:t>
            </a:r>
            <a:endParaRPr lang="ru-RU" sz="13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962095" y="2924944"/>
            <a:ext cx="2016224" cy="8002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Arial Narrow" pitchFamily="34" charset="0"/>
              </a:rPr>
              <a:t>Предоставление льгот </a:t>
            </a:r>
            <a:br>
              <a:rPr lang="ru-RU" sz="1300" dirty="0" smtClean="0">
                <a:latin typeface="Arial Narrow" pitchFamily="34" charset="0"/>
              </a:rPr>
            </a:br>
            <a:r>
              <a:rPr lang="ru-RU" sz="1300" b="1" dirty="0" smtClean="0">
                <a:latin typeface="Arial Narrow" pitchFamily="34" charset="0"/>
              </a:rPr>
              <a:t>с момента регистрации</a:t>
            </a:r>
            <a:endParaRPr lang="ru-RU" sz="13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282337" y="3789040"/>
            <a:ext cx="9028597" cy="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432719" y="3880698"/>
            <a:ext cx="2016224" cy="9917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Arial Narrow" pitchFamily="34" charset="0"/>
              </a:rPr>
              <a:t>Режим </a:t>
            </a:r>
            <a:r>
              <a:rPr lang="ru-RU" sz="1300" b="1" dirty="0">
                <a:latin typeface="Arial Narrow" pitchFamily="34" charset="0"/>
              </a:rPr>
              <a:t>экстерриториальности</a:t>
            </a:r>
            <a:r>
              <a:rPr lang="ru-RU" sz="1300" dirty="0">
                <a:latin typeface="Arial Narrow" pitchFamily="34" charset="0"/>
              </a:rPr>
              <a:t> </a:t>
            </a:r>
            <a:r>
              <a:rPr lang="ru-RU" sz="1300" dirty="0" smtClean="0">
                <a:latin typeface="Arial Narrow" pitchFamily="34" charset="0"/>
              </a:rPr>
              <a:t>действует до </a:t>
            </a:r>
            <a:r>
              <a:rPr lang="ru-RU" sz="1300" b="1" dirty="0" smtClean="0">
                <a:latin typeface="Arial Narrow" pitchFamily="34" charset="0"/>
              </a:rPr>
              <a:t>2018</a:t>
            </a:r>
            <a:r>
              <a:rPr lang="ru-RU" sz="1300" dirty="0" smtClean="0">
                <a:latin typeface="Arial Narrow" pitchFamily="34" charset="0"/>
              </a:rPr>
              <a:t> </a:t>
            </a:r>
            <a:r>
              <a:rPr lang="ru-RU" sz="1300" dirty="0">
                <a:latin typeface="Arial Narrow" pitchFamily="34" charset="0"/>
              </a:rPr>
              <a:t>года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62094" y="3880699"/>
            <a:ext cx="2016224" cy="991757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err="1">
                <a:latin typeface="Arial Narrow" pitchFamily="34" charset="0"/>
              </a:rPr>
              <a:t>Продлени</a:t>
            </a:r>
            <a:r>
              <a:rPr lang="kk-KZ" sz="1300" dirty="0">
                <a:latin typeface="Arial Narrow" pitchFamily="34" charset="0"/>
              </a:rPr>
              <a:t>е</a:t>
            </a:r>
            <a:r>
              <a:rPr lang="ru-RU" sz="1300" dirty="0">
                <a:latin typeface="Arial Narrow" pitchFamily="34" charset="0"/>
              </a:rPr>
              <a:t> режима </a:t>
            </a:r>
            <a:r>
              <a:rPr lang="ru-RU" sz="1300" b="1" dirty="0">
                <a:latin typeface="Arial Narrow" pitchFamily="34" charset="0"/>
              </a:rPr>
              <a:t>экстерриториальности</a:t>
            </a:r>
            <a:r>
              <a:rPr lang="ru-RU" sz="1300" dirty="0">
                <a:latin typeface="Arial Narrow" pitchFamily="34" charset="0"/>
              </a:rPr>
              <a:t> на срок до </a:t>
            </a:r>
            <a:r>
              <a:rPr lang="ru-RU" sz="1300" b="1" dirty="0" smtClean="0">
                <a:latin typeface="Arial Narrow" pitchFamily="34" charset="0"/>
              </a:rPr>
              <a:t>2028</a:t>
            </a:r>
            <a:r>
              <a:rPr lang="ru-RU" sz="1300" dirty="0" smtClean="0">
                <a:latin typeface="Arial Narrow" pitchFamily="34" charset="0"/>
              </a:rPr>
              <a:t> </a:t>
            </a:r>
            <a:r>
              <a:rPr lang="ru-RU" sz="1300" dirty="0">
                <a:latin typeface="Arial Narrow" pitchFamily="34" charset="0"/>
              </a:rPr>
              <a:t>года</a:t>
            </a:r>
            <a:endParaRPr lang="kk-KZ" sz="1300" dirty="0" smtClean="0">
              <a:latin typeface="Arial Narrow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473279" y="3880699"/>
            <a:ext cx="1827797" cy="99175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300" dirty="0" smtClean="0">
                <a:latin typeface="Arial Narrow" pitchFamily="34" charset="0"/>
              </a:rPr>
              <a:t>Позволит </a:t>
            </a:r>
            <a:r>
              <a:rPr lang="kk-KZ" sz="1300" dirty="0">
                <a:latin typeface="Arial Narrow" pitchFamily="34" charset="0"/>
              </a:rPr>
              <a:t>участникам осуществлять деятельность вне территории СЭЗ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446517" y="4966209"/>
            <a:ext cx="2002426" cy="1146738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 smtClean="0">
                <a:latin typeface="Arial Narrow" pitchFamily="34" charset="0"/>
              </a:rPr>
              <a:t>Условия </a:t>
            </a:r>
            <a:r>
              <a:rPr lang="ru-RU" sz="1300" dirty="0">
                <a:latin typeface="Arial Narrow" pitchFamily="34" charset="0"/>
              </a:rPr>
              <a:t>для применения льготы по социальному налогу «-расходы на оплату труда </a:t>
            </a:r>
            <a:r>
              <a:rPr lang="ru-RU" sz="1300" b="1" dirty="0">
                <a:latin typeface="Arial Narrow" pitchFamily="34" charset="0"/>
              </a:rPr>
              <a:t>не менее 50% СГД</a:t>
            </a:r>
            <a:r>
              <a:rPr lang="ru-RU" sz="1300" dirty="0">
                <a:latin typeface="Arial Narrow" pitchFamily="34" charset="0"/>
              </a:rPr>
              <a:t>» 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62094" y="4966209"/>
            <a:ext cx="2016224" cy="1146737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>
                <a:latin typeface="Arial Narrow" pitchFamily="34" charset="0"/>
              </a:rPr>
              <a:t>Замена на условие </a:t>
            </a:r>
            <a:br>
              <a:rPr lang="ru-RU" sz="1300" dirty="0">
                <a:latin typeface="Arial Narrow" pitchFamily="34" charset="0"/>
              </a:rPr>
            </a:br>
            <a:r>
              <a:rPr lang="ru-RU" sz="1300" dirty="0">
                <a:latin typeface="Arial Narrow" pitchFamily="34" charset="0"/>
              </a:rPr>
              <a:t>«- соотношение ФОТ к общей сумме </a:t>
            </a:r>
            <a:r>
              <a:rPr lang="ru-RU" sz="1300" b="1" dirty="0">
                <a:latin typeface="Arial Narrow" pitchFamily="34" charset="0"/>
              </a:rPr>
              <a:t>расходов как 70/100</a:t>
            </a:r>
            <a:r>
              <a:rPr lang="ru-RU" sz="1300" dirty="0">
                <a:latin typeface="Arial Narrow" pitchFamily="34" charset="0"/>
              </a:rPr>
              <a:t>»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36060" y="1654794"/>
            <a:ext cx="9101434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7483137" y="4996820"/>
            <a:ext cx="1827797" cy="1116125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300" dirty="0" smtClean="0">
                <a:latin typeface="Arial Narrow" pitchFamily="34" charset="0"/>
              </a:rPr>
              <a:t>Расширяет возможность пользоваться льготой </a:t>
            </a:r>
            <a:endParaRPr lang="ru-RU" sz="13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4476541" y="2204864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право 39"/>
          <p:cNvSpPr/>
          <p:nvPr/>
        </p:nvSpPr>
        <p:spPr>
          <a:xfrm>
            <a:off x="7027170" y="2177244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4476541" y="3032956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право 41"/>
          <p:cNvSpPr/>
          <p:nvPr/>
        </p:nvSpPr>
        <p:spPr>
          <a:xfrm>
            <a:off x="7018663" y="3032956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4476541" y="4196558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4476541" y="5374862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>
            <a:off x="7018663" y="4196558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право 45"/>
          <p:cNvSpPr/>
          <p:nvPr/>
        </p:nvSpPr>
        <p:spPr>
          <a:xfrm>
            <a:off x="7027170" y="5380725"/>
            <a:ext cx="310236" cy="360040"/>
          </a:xfrm>
          <a:prstGeom prst="rightArrow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042" y="964571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27" y="580510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538" y="2585966"/>
            <a:ext cx="1665003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496" y="338438"/>
            <a:ext cx="9073008" cy="403707"/>
          </a:xfrm>
        </p:spPr>
        <p:txBody>
          <a:bodyPr/>
          <a:lstStyle/>
          <a:p>
            <a:r>
              <a:rPr lang="ru-RU" sz="1800" dirty="0" smtClean="0">
                <a:latin typeface="+mj-lt"/>
                <a:cs typeface="+mj-cs"/>
              </a:rPr>
              <a:t>ЛЬГОТЫ</a:t>
            </a:r>
            <a:endParaRPr lang="ru-RU" sz="1600" dirty="0">
              <a:solidFill>
                <a:srgbClr val="0066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488" y="2420889"/>
            <a:ext cx="1944217" cy="3511114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Отмена неэффективных льгот по НДС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4489" y="965412"/>
            <a:ext cx="1944216" cy="1239452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Модернизация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4729" y="2875342"/>
            <a:ext cx="6984774" cy="37648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Лотерейные билеты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04729" y="3859586"/>
            <a:ext cx="6984773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Знаки почтовой оплаты (импорт и внутренняя реализация)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04729" y="4349698"/>
            <a:ext cx="6984773" cy="40581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Реализация золота и платины (для заводов)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12154" y="3399143"/>
            <a:ext cx="6984774" cy="34569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Услуги нотариусов и адвокатов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04728" y="2424944"/>
            <a:ext cx="6984774" cy="3801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Нормы, противоречащие ВТО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2500028" y="5517232"/>
            <a:ext cx="6984773" cy="41477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Игровые дорожки, картинг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504728" y="4869160"/>
            <a:ext cx="6984773" cy="577846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Игровые автоматы без выигрышей, персональных компьютеров, бильярд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2504729" y="1546954"/>
            <a:ext cx="6984774" cy="59547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Стимулирование активности малого бизнеса: снижение ставки лицензионного сбора в зависимости от категории городов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2504728" y="964571"/>
            <a:ext cx="7056784" cy="520213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</a:rPr>
              <a:t>Отмена сбора с аукционов и платы за пользование судоходными водными путями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16496" y="2305668"/>
            <a:ext cx="8844846" cy="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33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1042" y="964571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27" y="580510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651" y="2984097"/>
            <a:ext cx="1660494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АДМИНИСТРИРОВАНИЕ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34901" y="1065639"/>
            <a:ext cx="7589994" cy="404038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Совершенствование налогового администрирования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439479" y="1257215"/>
            <a:ext cx="59542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624895" y="1254831"/>
            <a:ext cx="64858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39478" y="1257215"/>
            <a:ext cx="0" cy="492287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9273480" y="1254831"/>
            <a:ext cx="0" cy="492287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9478" y="6180089"/>
            <a:ext cx="59542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624894" y="6152240"/>
            <a:ext cx="6485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034901" y="1606745"/>
            <a:ext cx="7914286" cy="79060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 smtClean="0">
                <a:solidFill>
                  <a:schemeClr val="tx1"/>
                </a:solidFill>
              </a:rPr>
              <a:t>Сохранение</a:t>
            </a:r>
            <a:r>
              <a:rPr lang="ru-RU" sz="1800" dirty="0" smtClean="0">
                <a:solidFill>
                  <a:schemeClr val="tx1"/>
                </a:solidFill>
              </a:rPr>
              <a:t> порога по НДС (</a:t>
            </a:r>
            <a:r>
              <a:rPr lang="ru-RU" sz="1800" b="1" dirty="0" smtClean="0">
                <a:solidFill>
                  <a:schemeClr val="tx1"/>
                </a:solidFill>
              </a:rPr>
              <a:t>30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тыс. МРП</a:t>
            </a:r>
            <a:r>
              <a:rPr lang="ru-RU" sz="1800" dirty="0" smtClean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(Предусматривалось: 2018 г. – 25 тыс. МРП, 2019 г. – </a:t>
            </a:r>
            <a:r>
              <a:rPr lang="ru-RU" dirty="0">
                <a:solidFill>
                  <a:schemeClr val="tx1"/>
                </a:solidFill>
              </a:rPr>
              <a:t>20 </a:t>
            </a:r>
            <a:r>
              <a:rPr lang="ru-RU" dirty="0" smtClean="0">
                <a:solidFill>
                  <a:schemeClr val="tx1"/>
                </a:solidFill>
              </a:rPr>
              <a:t>тыс</a:t>
            </a:r>
            <a:r>
              <a:rPr lang="ru-RU" dirty="0">
                <a:solidFill>
                  <a:schemeClr val="tx1"/>
                </a:solidFill>
              </a:rPr>
              <a:t>. МРП</a:t>
            </a:r>
            <a:r>
              <a:rPr lang="ru-RU" dirty="0" smtClean="0">
                <a:solidFill>
                  <a:schemeClr val="tx1"/>
                </a:solidFill>
              </a:rPr>
              <a:t>, 2020 г. – </a:t>
            </a:r>
            <a:r>
              <a:rPr lang="ru-RU" dirty="0">
                <a:solidFill>
                  <a:schemeClr val="tx1"/>
                </a:solidFill>
              </a:rPr>
              <a:t>15 </a:t>
            </a:r>
            <a:r>
              <a:rPr lang="ru-RU" dirty="0" smtClean="0">
                <a:solidFill>
                  <a:schemeClr val="tx1"/>
                </a:solidFill>
              </a:rPr>
              <a:t>тыс</a:t>
            </a:r>
            <a:r>
              <a:rPr lang="ru-RU" dirty="0">
                <a:solidFill>
                  <a:schemeClr val="tx1"/>
                </a:solidFill>
              </a:rPr>
              <a:t>. МРП</a:t>
            </a:r>
            <a:r>
              <a:rPr lang="ru-RU" dirty="0" smtClean="0">
                <a:solidFill>
                  <a:schemeClr val="tx1"/>
                </a:solidFill>
              </a:rPr>
              <a:t>.)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030076" y="3730006"/>
            <a:ext cx="7913673" cy="87394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Сокращение срока исковой давности для МСБ </a:t>
            </a:r>
            <a:r>
              <a:rPr lang="ru-RU" sz="1800" b="1" dirty="0" smtClean="0">
                <a:solidFill>
                  <a:schemeClr val="tx1"/>
                </a:solidFill>
              </a:rPr>
              <a:t>с 5 до 3 лет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b="1" dirty="0" smtClean="0">
                <a:solidFill>
                  <a:schemeClr val="tx1"/>
                </a:solidFill>
              </a:rPr>
              <a:t>Для крупных</a:t>
            </a:r>
            <a:r>
              <a:rPr lang="ru-RU" sz="1800" dirty="0" smtClean="0">
                <a:solidFill>
                  <a:schemeClr val="tx1"/>
                </a:solidFill>
              </a:rPr>
              <a:t> налогоплательщиков, состоящих на мониторинге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и недропользователей срок исковой давности </a:t>
            </a:r>
            <a:r>
              <a:rPr lang="ru-RU" sz="1800" b="1" dirty="0" smtClean="0">
                <a:solidFill>
                  <a:schemeClr val="tx1"/>
                </a:solidFill>
              </a:rPr>
              <a:t>сохранить 5 лет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030076" y="4732327"/>
            <a:ext cx="7913673" cy="54096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Введение </a:t>
            </a:r>
            <a:r>
              <a:rPr lang="ru-RU" sz="1800" b="1" dirty="0" smtClean="0">
                <a:solidFill>
                  <a:schemeClr val="tx1"/>
                </a:solidFill>
              </a:rPr>
              <a:t>контрольного НДС–счета </a:t>
            </a:r>
            <a:r>
              <a:rPr lang="ru-RU" sz="1800" dirty="0" smtClean="0">
                <a:solidFill>
                  <a:schemeClr val="tx1"/>
                </a:solidFill>
              </a:rPr>
              <a:t>для возврата НДС по приобретенным товарам в РК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30076" y="5386892"/>
            <a:ext cx="7913673" cy="1161870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dirty="0">
                <a:solidFill>
                  <a:schemeClr val="tx1"/>
                </a:solidFill>
              </a:rPr>
              <a:t>Использование </a:t>
            </a:r>
            <a:r>
              <a:rPr lang="ru-RU" sz="1800" b="1" dirty="0">
                <a:solidFill>
                  <a:schemeClr val="tx1"/>
                </a:solidFill>
              </a:rPr>
              <a:t>рекомендаций </a:t>
            </a:r>
            <a:r>
              <a:rPr lang="en-US" sz="1800" b="1" dirty="0">
                <a:solidFill>
                  <a:schemeClr val="tx1"/>
                </a:solidFill>
              </a:rPr>
              <a:t>BEPS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против отмывания капитала </a:t>
            </a:r>
            <a:r>
              <a:rPr lang="ru-RU" sz="1800" dirty="0" smtClean="0">
                <a:solidFill>
                  <a:schemeClr val="tx1"/>
                </a:solidFill>
              </a:rPr>
              <a:t>(налогообложение прибыли </a:t>
            </a:r>
            <a:r>
              <a:rPr lang="ru-RU" sz="1800" dirty="0">
                <a:solidFill>
                  <a:schemeClr val="tx1"/>
                </a:solidFill>
              </a:rPr>
              <a:t>контролируемой иностранной компании, введение трехуровневой отчетности для участников транснациональной группы)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34901" y="2565529"/>
            <a:ext cx="7908848" cy="99630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tx1"/>
                </a:solidFill>
              </a:rPr>
              <a:t>Трехвекторное администрирование</a:t>
            </a:r>
            <a:r>
              <a:rPr lang="ru-RU" sz="1800" dirty="0">
                <a:solidFill>
                  <a:schemeClr val="tx1"/>
                </a:solidFill>
              </a:rPr>
              <a:t>: </a:t>
            </a:r>
            <a:r>
              <a:rPr lang="ru-RU" sz="1800" i="1" dirty="0">
                <a:solidFill>
                  <a:schemeClr val="tx1"/>
                </a:solidFill>
              </a:rPr>
              <a:t>красная зона – контроль, желтая зона – оказание помощи, зеленая зона – отсутствие контроля</a:t>
            </a:r>
            <a:r>
              <a:rPr lang="ru-RU" sz="1800" dirty="0">
                <a:solidFill>
                  <a:schemeClr val="tx1"/>
                </a:solidFill>
              </a:rPr>
              <a:t>. </a:t>
            </a:r>
            <a:r>
              <a:rPr lang="ru-RU" sz="1800" b="1" dirty="0">
                <a:solidFill>
                  <a:schemeClr val="tx1"/>
                </a:solidFill>
              </a:rPr>
              <a:t>Стимулирование попадания в зеленую зону</a:t>
            </a:r>
          </a:p>
        </p:txBody>
      </p:sp>
    </p:spTree>
    <p:extLst>
      <p:ext uri="{BB962C8B-B14F-4D97-AF65-F5344CB8AC3E}">
        <p14:creationId xmlns:p14="http://schemas.microsoft.com/office/powerpoint/2010/main" val="28325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568" y="964570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427" y="580510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539" y="2585966"/>
            <a:ext cx="154956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АДМИНИСТРИРОВАНИЕ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34901" y="1065639"/>
            <a:ext cx="7589994" cy="404038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Совершенствование налогового администрирования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439479" y="1257215"/>
            <a:ext cx="595422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624895" y="1254831"/>
            <a:ext cx="64858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39478" y="1257215"/>
            <a:ext cx="0" cy="492287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9273480" y="1254831"/>
            <a:ext cx="0" cy="492287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9478" y="6180089"/>
            <a:ext cx="59542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8624894" y="6152240"/>
            <a:ext cx="648586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993348" y="1630427"/>
            <a:ext cx="8185237" cy="43042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Введение </a:t>
            </a:r>
            <a:r>
              <a:rPr lang="ru-RU" sz="1600" b="1" dirty="0">
                <a:solidFill>
                  <a:schemeClr val="tx1"/>
                </a:solidFill>
              </a:rPr>
              <a:t>горизонтального мониторинга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993348" y="2204863"/>
            <a:ext cx="8185236" cy="630967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Введение </a:t>
            </a:r>
            <a:r>
              <a:rPr lang="ru-RU" sz="1600" b="1" dirty="0">
                <a:solidFill>
                  <a:schemeClr val="tx1"/>
                </a:solidFill>
              </a:rPr>
              <a:t>процедуры предварительного разъяснения </a:t>
            </a:r>
            <a:r>
              <a:rPr lang="ru-RU" sz="1600" dirty="0">
                <a:solidFill>
                  <a:schemeClr val="tx1"/>
                </a:solidFill>
              </a:rPr>
              <a:t>(горизонтальный мониторинг и инвестиционные приоритетные проекты)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88487" y="5030127"/>
            <a:ext cx="8179665" cy="648072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Исключение </a:t>
            </a:r>
            <a:r>
              <a:rPr lang="ru-RU" sz="1600" b="1" dirty="0">
                <a:solidFill>
                  <a:schemeClr val="tx1"/>
                </a:solidFill>
              </a:rPr>
              <a:t>административной ответственности </a:t>
            </a:r>
            <a:r>
              <a:rPr lang="ru-RU" sz="1600" dirty="0">
                <a:solidFill>
                  <a:schemeClr val="tx1"/>
                </a:solidFill>
              </a:rPr>
              <a:t>для аудиторской организации </a:t>
            </a:r>
            <a:r>
              <a:rPr lang="ru-RU" sz="1600" b="1" dirty="0">
                <a:solidFill>
                  <a:schemeClr val="tx1"/>
                </a:solidFill>
              </a:rPr>
              <a:t>в виде лишения лицензии </a:t>
            </a:r>
            <a:r>
              <a:rPr lang="ru-RU" sz="1600" dirty="0">
                <a:solidFill>
                  <a:schemeClr val="tx1"/>
                </a:solidFill>
              </a:rPr>
              <a:t>за нарушения по проведению </a:t>
            </a:r>
            <a:r>
              <a:rPr lang="ru-RU" sz="1600" dirty="0" smtClean="0">
                <a:solidFill>
                  <a:schemeClr val="tx1"/>
                </a:solidFill>
              </a:rPr>
              <a:t>аудита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93348" y="5901132"/>
            <a:ext cx="8185236" cy="53603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Переход на </a:t>
            </a:r>
            <a:r>
              <a:rPr lang="ru-RU" sz="1600" b="1" dirty="0" err="1" smtClean="0">
                <a:solidFill>
                  <a:schemeClr val="tx1"/>
                </a:solidFill>
              </a:rPr>
              <a:t>постлицензионный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контроль </a:t>
            </a:r>
            <a:r>
              <a:rPr lang="ru-RU" sz="1600" dirty="0" smtClean="0">
                <a:solidFill>
                  <a:schemeClr val="tx1"/>
                </a:solidFill>
              </a:rPr>
              <a:t>субъектов, осуществляющих реализацию алкогольной продукции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93348" y="3573909"/>
            <a:ext cx="8185236" cy="50405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Введена </a:t>
            </a:r>
            <a:r>
              <a:rPr lang="ru-RU" sz="1600" dirty="0">
                <a:solidFill>
                  <a:schemeClr val="tx1"/>
                </a:solidFill>
              </a:rPr>
              <a:t>возможность </a:t>
            </a:r>
            <a:r>
              <a:rPr lang="ru-RU" sz="1600" b="1" dirty="0">
                <a:solidFill>
                  <a:schemeClr val="tx1"/>
                </a:solidFill>
              </a:rPr>
              <a:t>корректировки авансовых платежей по КПН </a:t>
            </a:r>
            <a:r>
              <a:rPr lang="ru-RU" sz="1600" dirty="0">
                <a:solidFill>
                  <a:schemeClr val="tx1"/>
                </a:solidFill>
              </a:rPr>
              <a:t>до 31 декабря и</a:t>
            </a:r>
            <a:r>
              <a:rPr lang="ru-RU" sz="1600" b="1" dirty="0">
                <a:solidFill>
                  <a:schemeClr val="tx1"/>
                </a:solidFill>
              </a:rPr>
              <a:t> снижен размер штрафа </a:t>
            </a:r>
            <a:r>
              <a:rPr lang="ru-RU" sz="1600" dirty="0">
                <a:solidFill>
                  <a:schemeClr val="tx1"/>
                </a:solidFill>
              </a:rPr>
              <a:t>за их занижение (с 40% до 20%)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93348" y="4203519"/>
            <a:ext cx="8185236" cy="618834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Прекращение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деятельности </a:t>
            </a:r>
            <a:r>
              <a:rPr lang="ru-RU" sz="1600" b="1" dirty="0">
                <a:solidFill>
                  <a:schemeClr val="tx1"/>
                </a:solidFill>
              </a:rPr>
              <a:t>в принудительном порядке </a:t>
            </a:r>
            <a:r>
              <a:rPr lang="ru-RU" sz="1600" dirty="0">
                <a:solidFill>
                  <a:schemeClr val="tx1"/>
                </a:solidFill>
              </a:rPr>
              <a:t>налогоплательщиков, не осуществляющих деятельность </a:t>
            </a:r>
            <a:r>
              <a:rPr lang="ru-RU" sz="1600" b="1" dirty="0">
                <a:solidFill>
                  <a:schemeClr val="tx1"/>
                </a:solidFill>
              </a:rPr>
              <a:t>в течение 5-ти лет </a:t>
            </a:r>
            <a:r>
              <a:rPr lang="ru-RU" sz="1600" dirty="0">
                <a:solidFill>
                  <a:schemeClr val="tx1"/>
                </a:solidFill>
              </a:rPr>
              <a:t>и более</a:t>
            </a:r>
          </a:p>
          <a:p>
            <a:pPr algn="just"/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88486" y="2979844"/>
            <a:ext cx="8179665" cy="443469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800" b="1" dirty="0">
                <a:solidFill>
                  <a:schemeClr val="tx1"/>
                </a:solidFill>
              </a:rPr>
              <a:t>Сокращение</a:t>
            </a:r>
            <a:r>
              <a:rPr lang="ru-RU" sz="1800" dirty="0">
                <a:solidFill>
                  <a:schemeClr val="tx1"/>
                </a:solidFill>
              </a:rPr>
              <a:t> количества оснований </a:t>
            </a:r>
            <a:r>
              <a:rPr lang="ru-RU" sz="1800" b="1" dirty="0" smtClean="0">
                <a:solidFill>
                  <a:schemeClr val="tx1"/>
                </a:solidFill>
              </a:rPr>
              <a:t>внеплановых проверок </a:t>
            </a:r>
            <a:r>
              <a:rPr lang="ru-RU" sz="1800" dirty="0" smtClean="0">
                <a:solidFill>
                  <a:schemeClr val="tx1"/>
                </a:solidFill>
              </a:rPr>
              <a:t>(на 56%)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44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ДАДУТ НАЛОГОВЫЕ НОВШЕСТВА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947810195"/>
              </p:ext>
            </p:extLst>
          </p:nvPr>
        </p:nvGraphicFramePr>
        <p:xfrm>
          <a:off x="200472" y="908720"/>
          <a:ext cx="943304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4488" y="1196752"/>
            <a:ext cx="432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1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1336" y="3429000"/>
            <a:ext cx="5685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4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81336" y="4221088"/>
            <a:ext cx="432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5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1688" y="4941168"/>
            <a:ext cx="432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6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9640" y="5733256"/>
            <a:ext cx="4320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7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3445" y="1916832"/>
            <a:ext cx="5685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2</a:t>
            </a:r>
            <a:endParaRPr lang="ru-RU" sz="23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0562" y="2708920"/>
            <a:ext cx="56853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dirty="0" smtClean="0">
                <a:latin typeface="Arial Black" pitchFamily="34" charset="0"/>
              </a:rPr>
              <a:t>3</a:t>
            </a:r>
            <a:endParaRPr lang="ru-RU" sz="23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</a:rPr>
              <a:t>ПРОЕКТ НАЛОГОВЫХ ИЗМЕНЕНИЙ</a:t>
            </a:r>
            <a:endParaRPr lang="ru-RU" dirty="0"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8504" y="1628800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 eaLnBrk="0" hangingPunct="0">
              <a:spcAft>
                <a:spcPts val="0"/>
              </a:spcAft>
              <a:buFont typeface="+mj-lt"/>
              <a:buAutoNum type="romanUcPeriod"/>
              <a:defRPr/>
            </a:pPr>
            <a:r>
              <a:rPr lang="kk-KZ" sz="5400" b="1" kern="0" dirty="0" smtClean="0">
                <a:solidFill>
                  <a:srgbClr val="003366"/>
                </a:solidFill>
                <a:ea typeface="+mj-ea"/>
                <a:cs typeface="Arial" pitchFamily="34" charset="0"/>
              </a:rPr>
              <a:t>ПОЧЕМУ</a:t>
            </a:r>
            <a:r>
              <a:rPr lang="kk-KZ" sz="3200" b="1" kern="0" dirty="0" smtClean="0">
                <a:solidFill>
                  <a:srgbClr val="003366"/>
                </a:solidFill>
                <a:ea typeface="+mj-ea"/>
                <a:cs typeface="Arial" pitchFamily="34" charset="0"/>
              </a:rPr>
              <a:t> нужны изменения?</a:t>
            </a:r>
            <a:r>
              <a:rPr lang="en-US" sz="3200" b="1" kern="0" dirty="0" smtClean="0">
                <a:solidFill>
                  <a:srgbClr val="003366"/>
                </a:solidFill>
                <a:ea typeface="+mj-ea"/>
                <a:cs typeface="Arial" pitchFamily="34" charset="0"/>
              </a:rPr>
              <a:t> </a:t>
            </a:r>
          </a:p>
          <a:p>
            <a:pPr marL="857250" indent="-857250" eaLnBrk="0" hangingPunct="0">
              <a:spcAft>
                <a:spcPts val="0"/>
              </a:spcAft>
              <a:buFont typeface="+mj-lt"/>
              <a:buAutoNum type="romanUcPeriod"/>
              <a:defRPr/>
            </a:pPr>
            <a:endParaRPr lang="en-US" sz="3200" b="1" kern="0" dirty="0" smtClean="0">
              <a:solidFill>
                <a:srgbClr val="003366"/>
              </a:solidFill>
              <a:ea typeface="+mj-ea"/>
              <a:cs typeface="Arial" pitchFamily="34" charset="0"/>
            </a:endParaRPr>
          </a:p>
          <a:p>
            <a:pPr marL="857250" indent="-857250" eaLnBrk="0" hangingPunct="0">
              <a:spcAft>
                <a:spcPts val="0"/>
              </a:spcAft>
              <a:buFont typeface="+mj-lt"/>
              <a:buAutoNum type="romanUcPeriod"/>
              <a:defRPr/>
            </a:pPr>
            <a:r>
              <a:rPr lang="ru-RU" sz="5400" b="1" kern="0" dirty="0" smtClean="0">
                <a:solidFill>
                  <a:srgbClr val="003366"/>
                </a:solidFill>
                <a:ea typeface="+mj-ea"/>
                <a:cs typeface="Arial" pitchFamily="34" charset="0"/>
              </a:rPr>
              <a:t>ЧТО</a:t>
            </a:r>
            <a:r>
              <a:rPr lang="ru-RU" sz="3200" b="1" kern="0" dirty="0" smtClean="0">
                <a:solidFill>
                  <a:srgbClr val="003366"/>
                </a:solidFill>
                <a:ea typeface="+mj-ea"/>
                <a:cs typeface="Arial" pitchFamily="34" charset="0"/>
              </a:rPr>
              <a:t> </a:t>
            </a:r>
            <a:r>
              <a:rPr lang="ru-RU" sz="3200" b="1" kern="0" dirty="0">
                <a:solidFill>
                  <a:srgbClr val="003366"/>
                </a:solidFill>
                <a:ea typeface="+mj-ea"/>
                <a:cs typeface="Arial" pitchFamily="34" charset="0"/>
              </a:rPr>
              <a:t>меняется</a:t>
            </a:r>
            <a:r>
              <a:rPr lang="kk-KZ" sz="3200" b="1" kern="0" dirty="0">
                <a:solidFill>
                  <a:srgbClr val="003366"/>
                </a:solidFill>
                <a:ea typeface="+mj-ea"/>
                <a:cs typeface="Arial" pitchFamily="34" charset="0"/>
              </a:rPr>
              <a:t>?</a:t>
            </a:r>
            <a:endParaRPr lang="ru-RU" sz="3200" b="1" kern="0" dirty="0">
              <a:solidFill>
                <a:srgbClr val="003366"/>
              </a:solidFill>
              <a:ea typeface="+mj-ea"/>
              <a:cs typeface="Arial" pitchFamily="34" charset="0"/>
            </a:endParaRPr>
          </a:p>
          <a:p>
            <a:pPr marL="857250" lvl="0" indent="-857250" eaLnBrk="0" hangingPunct="0">
              <a:spcAft>
                <a:spcPts val="0"/>
              </a:spcAft>
              <a:buFont typeface="+mj-lt"/>
              <a:buAutoNum type="romanUcPeriod"/>
              <a:defRPr/>
            </a:pPr>
            <a:endParaRPr lang="ru-RU" sz="3600" b="1" kern="0" dirty="0">
              <a:solidFill>
                <a:srgbClr val="003366"/>
              </a:solidFill>
              <a:latin typeface="Arial" charset="0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62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20697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РАЗВИТИЕ НАЛОГОВОЙ СИСТЕМЫ</a:t>
            </a:r>
            <a:endParaRPr lang="ru-RU" dirty="0"/>
          </a:p>
        </p:txBody>
      </p:sp>
      <p:cxnSp>
        <p:nvCxnSpPr>
          <p:cNvPr id="5" name="Прямая со стрелкой 4"/>
          <p:cNvCxnSpPr>
            <a:stCxn id="28" idx="2"/>
          </p:cNvCxnSpPr>
          <p:nvPr/>
        </p:nvCxnSpPr>
        <p:spPr>
          <a:xfrm>
            <a:off x="300612" y="5373216"/>
            <a:ext cx="9044876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72980" y="1061120"/>
            <a:ext cx="0" cy="4312096"/>
          </a:xfrm>
          <a:prstGeom prst="line">
            <a:avLst/>
          </a:prstGeom>
          <a:ln w="28575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576736" y="1061120"/>
            <a:ext cx="0" cy="4312096"/>
          </a:xfrm>
          <a:prstGeom prst="line">
            <a:avLst/>
          </a:prstGeom>
          <a:ln w="28575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969224" y="1061120"/>
            <a:ext cx="0" cy="4312096"/>
          </a:xfrm>
          <a:prstGeom prst="line">
            <a:avLst/>
          </a:prstGeom>
          <a:ln w="28575">
            <a:solidFill>
              <a:srgbClr val="C0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300612" y="5265204"/>
            <a:ext cx="216024" cy="2160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861212" y="5265204"/>
            <a:ext cx="216024" cy="2160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664968" y="5273554"/>
            <a:ext cx="216024" cy="2160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2" name="Овал 31"/>
          <p:cNvSpPr/>
          <p:nvPr/>
        </p:nvSpPr>
        <p:spPr>
          <a:xfrm>
            <a:off x="2468724" y="5273554"/>
            <a:ext cx="216024" cy="21602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140797" y="5515182"/>
            <a:ext cx="149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1995 г.</a:t>
            </a:r>
            <a:endParaRPr lang="ru-RU" sz="2400" b="1" dirty="0"/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571" y="3448304"/>
            <a:ext cx="2001397" cy="176192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066" y="3442073"/>
            <a:ext cx="2115120" cy="1761923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440070" y="2154356"/>
            <a:ext cx="2052228" cy="132076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Закон «О </a:t>
            </a: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налогах и других обязательных платежах в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бюджет»</a:t>
            </a:r>
            <a:endParaRPr lang="ru-RU" sz="16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от </a:t>
            </a: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24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апреля 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1995 года</a:t>
            </a:r>
            <a:endParaRPr lang="ru-RU" sz="16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673063" y="2154356"/>
            <a:ext cx="1991905" cy="1320769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1600" b="1" u="sng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</a:t>
            </a:r>
            <a:r>
              <a:rPr lang="ru-RU" sz="1600" b="1" u="sng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kk-KZ" sz="1600" b="1" u="sng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кодекс </a:t>
            </a:r>
            <a:r>
              <a:rPr lang="kk-KZ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12 </a:t>
            </a: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июня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2001 года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880992" y="2166119"/>
            <a:ext cx="1980220" cy="130900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u="sng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II </a:t>
            </a:r>
            <a:r>
              <a:rPr lang="kk-KZ" sz="1600" b="1" u="sng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</a:t>
            </a:r>
            <a:r>
              <a:rPr lang="kk-KZ" sz="1600" b="1" u="sng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кодекс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от </a:t>
            </a:r>
            <a:r>
              <a:rPr lang="ru-RU" sz="16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10 декабря </a:t>
            </a: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2008 года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7079162" y="2166119"/>
            <a:ext cx="2089024" cy="130900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u="sng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III </a:t>
            </a:r>
            <a:r>
              <a:rPr lang="ru-RU" sz="1600" b="1" u="sng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Проект изменений</a:t>
            </a:r>
            <a:endParaRPr lang="ru-RU" sz="1600" b="1" u="sng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40070" y="1061120"/>
            <a:ext cx="2028654" cy="9277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kk-KZ" sz="2400" b="1" dirty="0" smtClean="0">
                <a:solidFill>
                  <a:srgbClr val="009242"/>
                </a:solidFill>
                <a:latin typeface="Arial Narrow" pitchFamily="34" charset="0"/>
                <a:cs typeface="Times New Roman" pitchFamily="18" charset="0"/>
              </a:rPr>
              <a:t>Становление</a:t>
            </a:r>
            <a:endParaRPr lang="kk-KZ" sz="2400" b="1" dirty="0">
              <a:solidFill>
                <a:srgbClr val="009242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634341" y="1061120"/>
            <a:ext cx="2059855" cy="9277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kk-KZ" sz="2400" b="1" dirty="0" smtClean="0">
                <a:solidFill>
                  <a:srgbClr val="009242"/>
                </a:solidFill>
                <a:latin typeface="Arial Narrow" pitchFamily="34" charset="0"/>
                <a:cs typeface="Times New Roman" pitchFamily="18" charset="0"/>
              </a:rPr>
              <a:t>Кодификация</a:t>
            </a:r>
            <a:endParaRPr lang="kk-KZ" sz="2400" b="1" dirty="0">
              <a:solidFill>
                <a:srgbClr val="009242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876276" y="1061120"/>
            <a:ext cx="2028654" cy="9277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kk-KZ" sz="2400" b="1" dirty="0" smtClean="0">
                <a:solidFill>
                  <a:srgbClr val="009242"/>
                </a:solidFill>
                <a:latin typeface="Arial Narrow" pitchFamily="34" charset="0"/>
                <a:cs typeface="Times New Roman" pitchFamily="18" charset="0"/>
              </a:rPr>
              <a:t>Изменение налоговой нагрузки</a:t>
            </a:r>
            <a:endParaRPr lang="kk-KZ" sz="2400" b="1" dirty="0">
              <a:solidFill>
                <a:srgbClr val="009242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7079162" y="1061120"/>
            <a:ext cx="2089024" cy="927720"/>
          </a:xfrm>
          <a:prstGeom prst="round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kk-KZ" sz="2800" b="1" dirty="0" smtClean="0">
                <a:solidFill>
                  <a:srgbClr val="009242"/>
                </a:solidFill>
                <a:latin typeface="Arial Narrow" pitchFamily="34" charset="0"/>
                <a:cs typeface="Times New Roman" pitchFamily="18" charset="0"/>
              </a:rPr>
              <a:t>Упрощение</a:t>
            </a:r>
            <a:endParaRPr lang="kk-KZ" sz="2800" b="1" dirty="0">
              <a:solidFill>
                <a:srgbClr val="009242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94376" y="5914238"/>
            <a:ext cx="179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Период </a:t>
            </a:r>
            <a:r>
              <a:rPr lang="ru-RU" b="1" dirty="0"/>
              <a:t> </a:t>
            </a:r>
            <a:r>
              <a:rPr lang="ru-RU" sz="2400" b="1" dirty="0" smtClean="0"/>
              <a:t>6 </a:t>
            </a:r>
            <a:r>
              <a:rPr lang="ru-RU" b="1" dirty="0" smtClean="0"/>
              <a:t>лет</a:t>
            </a:r>
            <a:endParaRPr lang="ru-RU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2079860" y="5515181"/>
            <a:ext cx="1499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2001 г.</a:t>
            </a:r>
            <a:endParaRPr lang="ru-RU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4215745" y="5479234"/>
            <a:ext cx="1214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2009г.</a:t>
            </a:r>
            <a:endParaRPr lang="ru-RU" sz="24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58508" y="5550495"/>
            <a:ext cx="2566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Настоящее время. </a:t>
            </a:r>
            <a:endParaRPr lang="ru-RU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2867047" y="5914237"/>
            <a:ext cx="179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Период  </a:t>
            </a:r>
            <a:r>
              <a:rPr lang="ru-RU" sz="2400" b="1" dirty="0" smtClean="0"/>
              <a:t>8  </a:t>
            </a:r>
            <a:r>
              <a:rPr lang="ru-RU" b="1" dirty="0" smtClean="0"/>
              <a:t>лет</a:t>
            </a:r>
            <a:endParaRPr lang="ru-RU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4929289" y="5920044"/>
            <a:ext cx="1797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Период  </a:t>
            </a:r>
            <a:r>
              <a:rPr lang="ru-RU" sz="2400" b="1" dirty="0"/>
              <a:t>9</a:t>
            </a:r>
            <a:r>
              <a:rPr lang="ru-RU" sz="2400" b="1" dirty="0" smtClean="0"/>
              <a:t> </a:t>
            </a:r>
            <a:r>
              <a:rPr lang="ru-RU" b="1" dirty="0" smtClean="0"/>
              <a:t>лет</a:t>
            </a:r>
            <a:endParaRPr lang="ru-RU" b="1" dirty="0"/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533" y="3518131"/>
            <a:ext cx="2001397" cy="1761923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70" y="3475125"/>
            <a:ext cx="2001397" cy="176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7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ПОДНИМАЕМЫЕ ВОПРОСЫ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52599" y="1110268"/>
            <a:ext cx="2838530" cy="110404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Arial Black" pitchFamily="34" charset="0"/>
              </a:rPr>
              <a:t>Малый и средний </a:t>
            </a:r>
            <a:r>
              <a:rPr lang="ru-RU" sz="1800" dirty="0" smtClean="0">
                <a:latin typeface="Arial Black" pitchFamily="34" charset="0"/>
              </a:rPr>
              <a:t>бизнес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52599" y="2494923"/>
            <a:ext cx="2838529" cy="1080120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Arial Black" pitchFamily="34" charset="0"/>
              </a:rPr>
              <a:t>Недропользование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52599" y="3863310"/>
            <a:ext cx="2838530" cy="944971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Arial Black" pitchFamily="34" charset="0"/>
              </a:rPr>
              <a:t>Финансовый сектор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52599" y="5155439"/>
            <a:ext cx="2888931" cy="1129935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>
                <a:latin typeface="Arial Black" pitchFamily="34" charset="0"/>
              </a:rPr>
              <a:t>СЭЗ-ы и инвестиционные проекты</a:t>
            </a:r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4349075" y="1087540"/>
            <a:ext cx="4852396" cy="1158600"/>
          </a:xfrm>
          <a:custGeom>
            <a:avLst/>
            <a:gdLst>
              <a:gd name="connsiteX0" fmla="*/ 0 w 4392488"/>
              <a:gd name="connsiteY0" fmla="*/ 144019 h 864096"/>
              <a:gd name="connsiteX1" fmla="*/ 144019 w 4392488"/>
              <a:gd name="connsiteY1" fmla="*/ 0 h 864096"/>
              <a:gd name="connsiteX2" fmla="*/ 732081 w 4392488"/>
              <a:gd name="connsiteY2" fmla="*/ 0 h 864096"/>
              <a:gd name="connsiteX3" fmla="*/ 732081 w 4392488"/>
              <a:gd name="connsiteY3" fmla="*/ 0 h 864096"/>
              <a:gd name="connsiteX4" fmla="*/ 1830203 w 4392488"/>
              <a:gd name="connsiteY4" fmla="*/ 0 h 864096"/>
              <a:gd name="connsiteX5" fmla="*/ 4248469 w 4392488"/>
              <a:gd name="connsiteY5" fmla="*/ 0 h 864096"/>
              <a:gd name="connsiteX6" fmla="*/ 4392488 w 4392488"/>
              <a:gd name="connsiteY6" fmla="*/ 144019 h 864096"/>
              <a:gd name="connsiteX7" fmla="*/ 4392488 w 4392488"/>
              <a:gd name="connsiteY7" fmla="*/ 504056 h 864096"/>
              <a:gd name="connsiteX8" fmla="*/ 4392488 w 4392488"/>
              <a:gd name="connsiteY8" fmla="*/ 504056 h 864096"/>
              <a:gd name="connsiteX9" fmla="*/ 4392488 w 4392488"/>
              <a:gd name="connsiteY9" fmla="*/ 720080 h 864096"/>
              <a:gd name="connsiteX10" fmla="*/ 4392488 w 4392488"/>
              <a:gd name="connsiteY10" fmla="*/ 720077 h 864096"/>
              <a:gd name="connsiteX11" fmla="*/ 4248469 w 4392488"/>
              <a:gd name="connsiteY11" fmla="*/ 864096 h 864096"/>
              <a:gd name="connsiteX12" fmla="*/ 1830203 w 4392488"/>
              <a:gd name="connsiteY12" fmla="*/ 864096 h 864096"/>
              <a:gd name="connsiteX13" fmla="*/ 1281157 w 4392488"/>
              <a:gd name="connsiteY13" fmla="*/ 972108 h 864096"/>
              <a:gd name="connsiteX14" fmla="*/ 732081 w 4392488"/>
              <a:gd name="connsiteY14" fmla="*/ 864096 h 864096"/>
              <a:gd name="connsiteX15" fmla="*/ 144019 w 4392488"/>
              <a:gd name="connsiteY15" fmla="*/ 864096 h 864096"/>
              <a:gd name="connsiteX16" fmla="*/ 0 w 4392488"/>
              <a:gd name="connsiteY16" fmla="*/ 720077 h 864096"/>
              <a:gd name="connsiteX17" fmla="*/ 0 w 4392488"/>
              <a:gd name="connsiteY17" fmla="*/ 720080 h 864096"/>
              <a:gd name="connsiteX18" fmla="*/ 0 w 4392488"/>
              <a:gd name="connsiteY18" fmla="*/ 504056 h 864096"/>
              <a:gd name="connsiteX19" fmla="*/ 0 w 4392488"/>
              <a:gd name="connsiteY19" fmla="*/ 504056 h 864096"/>
              <a:gd name="connsiteX20" fmla="*/ 0 w 4392488"/>
              <a:gd name="connsiteY20" fmla="*/ 144019 h 864096"/>
              <a:gd name="connsiteX0" fmla="*/ 0 w 4733682"/>
              <a:gd name="connsiteY0" fmla="*/ 47355 h 984626"/>
              <a:gd name="connsiteX1" fmla="*/ 485213 w 4733682"/>
              <a:gd name="connsiteY1" fmla="*/ 12518 h 984626"/>
              <a:gd name="connsiteX2" fmla="*/ 1073275 w 4733682"/>
              <a:gd name="connsiteY2" fmla="*/ 12518 h 984626"/>
              <a:gd name="connsiteX3" fmla="*/ 1073275 w 4733682"/>
              <a:gd name="connsiteY3" fmla="*/ 12518 h 984626"/>
              <a:gd name="connsiteX4" fmla="*/ 2171397 w 4733682"/>
              <a:gd name="connsiteY4" fmla="*/ 12518 h 984626"/>
              <a:gd name="connsiteX5" fmla="*/ 4589663 w 4733682"/>
              <a:gd name="connsiteY5" fmla="*/ 12518 h 984626"/>
              <a:gd name="connsiteX6" fmla="*/ 4733682 w 4733682"/>
              <a:gd name="connsiteY6" fmla="*/ 156537 h 984626"/>
              <a:gd name="connsiteX7" fmla="*/ 4733682 w 4733682"/>
              <a:gd name="connsiteY7" fmla="*/ 516574 h 984626"/>
              <a:gd name="connsiteX8" fmla="*/ 4733682 w 4733682"/>
              <a:gd name="connsiteY8" fmla="*/ 516574 h 984626"/>
              <a:gd name="connsiteX9" fmla="*/ 4733682 w 4733682"/>
              <a:gd name="connsiteY9" fmla="*/ 732598 h 984626"/>
              <a:gd name="connsiteX10" fmla="*/ 4733682 w 4733682"/>
              <a:gd name="connsiteY10" fmla="*/ 732595 h 984626"/>
              <a:gd name="connsiteX11" fmla="*/ 4589663 w 4733682"/>
              <a:gd name="connsiteY11" fmla="*/ 876614 h 984626"/>
              <a:gd name="connsiteX12" fmla="*/ 2171397 w 4733682"/>
              <a:gd name="connsiteY12" fmla="*/ 876614 h 984626"/>
              <a:gd name="connsiteX13" fmla="*/ 1622351 w 4733682"/>
              <a:gd name="connsiteY13" fmla="*/ 984626 h 984626"/>
              <a:gd name="connsiteX14" fmla="*/ 1073275 w 4733682"/>
              <a:gd name="connsiteY14" fmla="*/ 876614 h 984626"/>
              <a:gd name="connsiteX15" fmla="*/ 485213 w 4733682"/>
              <a:gd name="connsiteY15" fmla="*/ 876614 h 984626"/>
              <a:gd name="connsiteX16" fmla="*/ 341194 w 4733682"/>
              <a:gd name="connsiteY16" fmla="*/ 732595 h 984626"/>
              <a:gd name="connsiteX17" fmla="*/ 341194 w 4733682"/>
              <a:gd name="connsiteY17" fmla="*/ 732598 h 984626"/>
              <a:gd name="connsiteX18" fmla="*/ 341194 w 4733682"/>
              <a:gd name="connsiteY18" fmla="*/ 516574 h 984626"/>
              <a:gd name="connsiteX19" fmla="*/ 341194 w 4733682"/>
              <a:gd name="connsiteY19" fmla="*/ 516574 h 984626"/>
              <a:gd name="connsiteX20" fmla="*/ 0 w 4733682"/>
              <a:gd name="connsiteY20" fmla="*/ 47355 h 984626"/>
              <a:gd name="connsiteX0" fmla="*/ 0 w 4733682"/>
              <a:gd name="connsiteY0" fmla="*/ 47355 h 876614"/>
              <a:gd name="connsiteX1" fmla="*/ 485213 w 4733682"/>
              <a:gd name="connsiteY1" fmla="*/ 12518 h 876614"/>
              <a:gd name="connsiteX2" fmla="*/ 1073275 w 4733682"/>
              <a:gd name="connsiteY2" fmla="*/ 12518 h 876614"/>
              <a:gd name="connsiteX3" fmla="*/ 1073275 w 4733682"/>
              <a:gd name="connsiteY3" fmla="*/ 12518 h 876614"/>
              <a:gd name="connsiteX4" fmla="*/ 2171397 w 4733682"/>
              <a:gd name="connsiteY4" fmla="*/ 12518 h 876614"/>
              <a:gd name="connsiteX5" fmla="*/ 4589663 w 4733682"/>
              <a:gd name="connsiteY5" fmla="*/ 12518 h 876614"/>
              <a:gd name="connsiteX6" fmla="*/ 4733682 w 4733682"/>
              <a:gd name="connsiteY6" fmla="*/ 156537 h 876614"/>
              <a:gd name="connsiteX7" fmla="*/ 4733682 w 4733682"/>
              <a:gd name="connsiteY7" fmla="*/ 516574 h 876614"/>
              <a:gd name="connsiteX8" fmla="*/ 4733682 w 4733682"/>
              <a:gd name="connsiteY8" fmla="*/ 516574 h 876614"/>
              <a:gd name="connsiteX9" fmla="*/ 4733682 w 4733682"/>
              <a:gd name="connsiteY9" fmla="*/ 732598 h 876614"/>
              <a:gd name="connsiteX10" fmla="*/ 4733682 w 4733682"/>
              <a:gd name="connsiteY10" fmla="*/ 732595 h 876614"/>
              <a:gd name="connsiteX11" fmla="*/ 4589663 w 4733682"/>
              <a:gd name="connsiteY11" fmla="*/ 876614 h 876614"/>
              <a:gd name="connsiteX12" fmla="*/ 2171397 w 4733682"/>
              <a:gd name="connsiteY12" fmla="*/ 876614 h 876614"/>
              <a:gd name="connsiteX13" fmla="*/ 1622351 w 4733682"/>
              <a:gd name="connsiteY13" fmla="*/ 875444 h 876614"/>
              <a:gd name="connsiteX14" fmla="*/ 1073275 w 4733682"/>
              <a:gd name="connsiteY14" fmla="*/ 876614 h 876614"/>
              <a:gd name="connsiteX15" fmla="*/ 485213 w 4733682"/>
              <a:gd name="connsiteY15" fmla="*/ 876614 h 876614"/>
              <a:gd name="connsiteX16" fmla="*/ 341194 w 4733682"/>
              <a:gd name="connsiteY16" fmla="*/ 732595 h 876614"/>
              <a:gd name="connsiteX17" fmla="*/ 341194 w 4733682"/>
              <a:gd name="connsiteY17" fmla="*/ 732598 h 876614"/>
              <a:gd name="connsiteX18" fmla="*/ 341194 w 4733682"/>
              <a:gd name="connsiteY18" fmla="*/ 516574 h 876614"/>
              <a:gd name="connsiteX19" fmla="*/ 341194 w 4733682"/>
              <a:gd name="connsiteY19" fmla="*/ 516574 h 876614"/>
              <a:gd name="connsiteX20" fmla="*/ 0 w 4733682"/>
              <a:gd name="connsiteY20" fmla="*/ 47355 h 876614"/>
              <a:gd name="connsiteX0" fmla="*/ 0 w 5320536"/>
              <a:gd name="connsiteY0" fmla="*/ 75810 h 864125"/>
              <a:gd name="connsiteX1" fmla="*/ 1072067 w 5320536"/>
              <a:gd name="connsiteY1" fmla="*/ 29 h 864125"/>
              <a:gd name="connsiteX2" fmla="*/ 1660129 w 5320536"/>
              <a:gd name="connsiteY2" fmla="*/ 29 h 864125"/>
              <a:gd name="connsiteX3" fmla="*/ 1660129 w 5320536"/>
              <a:gd name="connsiteY3" fmla="*/ 29 h 864125"/>
              <a:gd name="connsiteX4" fmla="*/ 2758251 w 5320536"/>
              <a:gd name="connsiteY4" fmla="*/ 29 h 864125"/>
              <a:gd name="connsiteX5" fmla="*/ 5176517 w 5320536"/>
              <a:gd name="connsiteY5" fmla="*/ 29 h 864125"/>
              <a:gd name="connsiteX6" fmla="*/ 5320536 w 5320536"/>
              <a:gd name="connsiteY6" fmla="*/ 144048 h 864125"/>
              <a:gd name="connsiteX7" fmla="*/ 5320536 w 5320536"/>
              <a:gd name="connsiteY7" fmla="*/ 504085 h 864125"/>
              <a:gd name="connsiteX8" fmla="*/ 5320536 w 5320536"/>
              <a:gd name="connsiteY8" fmla="*/ 504085 h 864125"/>
              <a:gd name="connsiteX9" fmla="*/ 5320536 w 5320536"/>
              <a:gd name="connsiteY9" fmla="*/ 720109 h 864125"/>
              <a:gd name="connsiteX10" fmla="*/ 5320536 w 5320536"/>
              <a:gd name="connsiteY10" fmla="*/ 720106 h 864125"/>
              <a:gd name="connsiteX11" fmla="*/ 5176517 w 5320536"/>
              <a:gd name="connsiteY11" fmla="*/ 864125 h 864125"/>
              <a:gd name="connsiteX12" fmla="*/ 2758251 w 5320536"/>
              <a:gd name="connsiteY12" fmla="*/ 864125 h 864125"/>
              <a:gd name="connsiteX13" fmla="*/ 2209205 w 5320536"/>
              <a:gd name="connsiteY13" fmla="*/ 862955 h 864125"/>
              <a:gd name="connsiteX14" fmla="*/ 1660129 w 5320536"/>
              <a:gd name="connsiteY14" fmla="*/ 864125 h 864125"/>
              <a:gd name="connsiteX15" fmla="*/ 1072067 w 5320536"/>
              <a:gd name="connsiteY15" fmla="*/ 864125 h 864125"/>
              <a:gd name="connsiteX16" fmla="*/ 928048 w 5320536"/>
              <a:gd name="connsiteY16" fmla="*/ 720106 h 864125"/>
              <a:gd name="connsiteX17" fmla="*/ 928048 w 5320536"/>
              <a:gd name="connsiteY17" fmla="*/ 720109 h 864125"/>
              <a:gd name="connsiteX18" fmla="*/ 928048 w 5320536"/>
              <a:gd name="connsiteY18" fmla="*/ 504085 h 864125"/>
              <a:gd name="connsiteX19" fmla="*/ 928048 w 5320536"/>
              <a:gd name="connsiteY19" fmla="*/ 504085 h 864125"/>
              <a:gd name="connsiteX20" fmla="*/ 0 w 5320536"/>
              <a:gd name="connsiteY20" fmla="*/ 75810 h 86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20536" h="864125">
                <a:moveTo>
                  <a:pt x="0" y="75810"/>
                </a:moveTo>
                <a:cubicBezTo>
                  <a:pt x="0" y="-3729"/>
                  <a:pt x="992528" y="29"/>
                  <a:pt x="1072067" y="29"/>
                </a:cubicBezTo>
                <a:lnTo>
                  <a:pt x="1660129" y="29"/>
                </a:lnTo>
                <a:lnTo>
                  <a:pt x="1660129" y="29"/>
                </a:lnTo>
                <a:lnTo>
                  <a:pt x="2758251" y="29"/>
                </a:lnTo>
                <a:lnTo>
                  <a:pt x="5176517" y="29"/>
                </a:lnTo>
                <a:cubicBezTo>
                  <a:pt x="5256056" y="29"/>
                  <a:pt x="5320536" y="64509"/>
                  <a:pt x="5320536" y="144048"/>
                </a:cubicBezTo>
                <a:lnTo>
                  <a:pt x="5320536" y="504085"/>
                </a:lnTo>
                <a:lnTo>
                  <a:pt x="5320536" y="504085"/>
                </a:lnTo>
                <a:lnTo>
                  <a:pt x="5320536" y="720109"/>
                </a:lnTo>
                <a:lnTo>
                  <a:pt x="5320536" y="720106"/>
                </a:lnTo>
                <a:cubicBezTo>
                  <a:pt x="5320536" y="799645"/>
                  <a:pt x="5256056" y="864125"/>
                  <a:pt x="5176517" y="864125"/>
                </a:cubicBezTo>
                <a:lnTo>
                  <a:pt x="2758251" y="864125"/>
                </a:lnTo>
                <a:lnTo>
                  <a:pt x="2209205" y="862955"/>
                </a:lnTo>
                <a:lnTo>
                  <a:pt x="1660129" y="864125"/>
                </a:lnTo>
                <a:lnTo>
                  <a:pt x="1072067" y="864125"/>
                </a:lnTo>
                <a:cubicBezTo>
                  <a:pt x="992528" y="864125"/>
                  <a:pt x="928048" y="799645"/>
                  <a:pt x="928048" y="720106"/>
                </a:cubicBezTo>
                <a:lnTo>
                  <a:pt x="928048" y="720109"/>
                </a:lnTo>
                <a:lnTo>
                  <a:pt x="928048" y="504085"/>
                </a:lnTo>
                <a:lnTo>
                  <a:pt x="928048" y="504085"/>
                </a:lnTo>
                <a:cubicBezTo>
                  <a:pt x="928048" y="384073"/>
                  <a:pt x="0" y="195822"/>
                  <a:pt x="0" y="75810"/>
                </a:cubicBezTo>
                <a:close/>
              </a:path>
            </a:pathLst>
          </a:cu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endParaRPr lang="ru-RU" dirty="0">
              <a:latin typeface="Arial Black" pitchFamily="34" charset="0"/>
            </a:endParaRPr>
          </a:p>
        </p:txBody>
      </p:sp>
      <p:sp>
        <p:nvSpPr>
          <p:cNvPr id="9" name="Скругленная прямоугольная выноска 2"/>
          <p:cNvSpPr/>
          <p:nvPr/>
        </p:nvSpPr>
        <p:spPr>
          <a:xfrm>
            <a:off x="4349075" y="2490862"/>
            <a:ext cx="4852396" cy="1080121"/>
          </a:xfrm>
          <a:custGeom>
            <a:avLst/>
            <a:gdLst>
              <a:gd name="connsiteX0" fmla="*/ 0 w 4392488"/>
              <a:gd name="connsiteY0" fmla="*/ 144019 h 864096"/>
              <a:gd name="connsiteX1" fmla="*/ 144019 w 4392488"/>
              <a:gd name="connsiteY1" fmla="*/ 0 h 864096"/>
              <a:gd name="connsiteX2" fmla="*/ 732081 w 4392488"/>
              <a:gd name="connsiteY2" fmla="*/ 0 h 864096"/>
              <a:gd name="connsiteX3" fmla="*/ 732081 w 4392488"/>
              <a:gd name="connsiteY3" fmla="*/ 0 h 864096"/>
              <a:gd name="connsiteX4" fmla="*/ 1830203 w 4392488"/>
              <a:gd name="connsiteY4" fmla="*/ 0 h 864096"/>
              <a:gd name="connsiteX5" fmla="*/ 4248469 w 4392488"/>
              <a:gd name="connsiteY5" fmla="*/ 0 h 864096"/>
              <a:gd name="connsiteX6" fmla="*/ 4392488 w 4392488"/>
              <a:gd name="connsiteY6" fmla="*/ 144019 h 864096"/>
              <a:gd name="connsiteX7" fmla="*/ 4392488 w 4392488"/>
              <a:gd name="connsiteY7" fmla="*/ 504056 h 864096"/>
              <a:gd name="connsiteX8" fmla="*/ 4392488 w 4392488"/>
              <a:gd name="connsiteY8" fmla="*/ 504056 h 864096"/>
              <a:gd name="connsiteX9" fmla="*/ 4392488 w 4392488"/>
              <a:gd name="connsiteY9" fmla="*/ 720080 h 864096"/>
              <a:gd name="connsiteX10" fmla="*/ 4392488 w 4392488"/>
              <a:gd name="connsiteY10" fmla="*/ 720077 h 864096"/>
              <a:gd name="connsiteX11" fmla="*/ 4248469 w 4392488"/>
              <a:gd name="connsiteY11" fmla="*/ 864096 h 864096"/>
              <a:gd name="connsiteX12" fmla="*/ 1830203 w 4392488"/>
              <a:gd name="connsiteY12" fmla="*/ 864096 h 864096"/>
              <a:gd name="connsiteX13" fmla="*/ 1281157 w 4392488"/>
              <a:gd name="connsiteY13" fmla="*/ 972108 h 864096"/>
              <a:gd name="connsiteX14" fmla="*/ 732081 w 4392488"/>
              <a:gd name="connsiteY14" fmla="*/ 864096 h 864096"/>
              <a:gd name="connsiteX15" fmla="*/ 144019 w 4392488"/>
              <a:gd name="connsiteY15" fmla="*/ 864096 h 864096"/>
              <a:gd name="connsiteX16" fmla="*/ 0 w 4392488"/>
              <a:gd name="connsiteY16" fmla="*/ 720077 h 864096"/>
              <a:gd name="connsiteX17" fmla="*/ 0 w 4392488"/>
              <a:gd name="connsiteY17" fmla="*/ 720080 h 864096"/>
              <a:gd name="connsiteX18" fmla="*/ 0 w 4392488"/>
              <a:gd name="connsiteY18" fmla="*/ 504056 h 864096"/>
              <a:gd name="connsiteX19" fmla="*/ 0 w 4392488"/>
              <a:gd name="connsiteY19" fmla="*/ 504056 h 864096"/>
              <a:gd name="connsiteX20" fmla="*/ 0 w 4392488"/>
              <a:gd name="connsiteY20" fmla="*/ 144019 h 864096"/>
              <a:gd name="connsiteX0" fmla="*/ 0 w 4733682"/>
              <a:gd name="connsiteY0" fmla="*/ 47355 h 984626"/>
              <a:gd name="connsiteX1" fmla="*/ 485213 w 4733682"/>
              <a:gd name="connsiteY1" fmla="*/ 12518 h 984626"/>
              <a:gd name="connsiteX2" fmla="*/ 1073275 w 4733682"/>
              <a:gd name="connsiteY2" fmla="*/ 12518 h 984626"/>
              <a:gd name="connsiteX3" fmla="*/ 1073275 w 4733682"/>
              <a:gd name="connsiteY3" fmla="*/ 12518 h 984626"/>
              <a:gd name="connsiteX4" fmla="*/ 2171397 w 4733682"/>
              <a:gd name="connsiteY4" fmla="*/ 12518 h 984626"/>
              <a:gd name="connsiteX5" fmla="*/ 4589663 w 4733682"/>
              <a:gd name="connsiteY5" fmla="*/ 12518 h 984626"/>
              <a:gd name="connsiteX6" fmla="*/ 4733682 w 4733682"/>
              <a:gd name="connsiteY6" fmla="*/ 156537 h 984626"/>
              <a:gd name="connsiteX7" fmla="*/ 4733682 w 4733682"/>
              <a:gd name="connsiteY7" fmla="*/ 516574 h 984626"/>
              <a:gd name="connsiteX8" fmla="*/ 4733682 w 4733682"/>
              <a:gd name="connsiteY8" fmla="*/ 516574 h 984626"/>
              <a:gd name="connsiteX9" fmla="*/ 4733682 w 4733682"/>
              <a:gd name="connsiteY9" fmla="*/ 732598 h 984626"/>
              <a:gd name="connsiteX10" fmla="*/ 4733682 w 4733682"/>
              <a:gd name="connsiteY10" fmla="*/ 732595 h 984626"/>
              <a:gd name="connsiteX11" fmla="*/ 4589663 w 4733682"/>
              <a:gd name="connsiteY11" fmla="*/ 876614 h 984626"/>
              <a:gd name="connsiteX12" fmla="*/ 2171397 w 4733682"/>
              <a:gd name="connsiteY12" fmla="*/ 876614 h 984626"/>
              <a:gd name="connsiteX13" fmla="*/ 1622351 w 4733682"/>
              <a:gd name="connsiteY13" fmla="*/ 984626 h 984626"/>
              <a:gd name="connsiteX14" fmla="*/ 1073275 w 4733682"/>
              <a:gd name="connsiteY14" fmla="*/ 876614 h 984626"/>
              <a:gd name="connsiteX15" fmla="*/ 485213 w 4733682"/>
              <a:gd name="connsiteY15" fmla="*/ 876614 h 984626"/>
              <a:gd name="connsiteX16" fmla="*/ 341194 w 4733682"/>
              <a:gd name="connsiteY16" fmla="*/ 732595 h 984626"/>
              <a:gd name="connsiteX17" fmla="*/ 341194 w 4733682"/>
              <a:gd name="connsiteY17" fmla="*/ 732598 h 984626"/>
              <a:gd name="connsiteX18" fmla="*/ 341194 w 4733682"/>
              <a:gd name="connsiteY18" fmla="*/ 516574 h 984626"/>
              <a:gd name="connsiteX19" fmla="*/ 341194 w 4733682"/>
              <a:gd name="connsiteY19" fmla="*/ 516574 h 984626"/>
              <a:gd name="connsiteX20" fmla="*/ 0 w 4733682"/>
              <a:gd name="connsiteY20" fmla="*/ 47355 h 984626"/>
              <a:gd name="connsiteX0" fmla="*/ 0 w 4733682"/>
              <a:gd name="connsiteY0" fmla="*/ 47355 h 876614"/>
              <a:gd name="connsiteX1" fmla="*/ 485213 w 4733682"/>
              <a:gd name="connsiteY1" fmla="*/ 12518 h 876614"/>
              <a:gd name="connsiteX2" fmla="*/ 1073275 w 4733682"/>
              <a:gd name="connsiteY2" fmla="*/ 12518 h 876614"/>
              <a:gd name="connsiteX3" fmla="*/ 1073275 w 4733682"/>
              <a:gd name="connsiteY3" fmla="*/ 12518 h 876614"/>
              <a:gd name="connsiteX4" fmla="*/ 2171397 w 4733682"/>
              <a:gd name="connsiteY4" fmla="*/ 12518 h 876614"/>
              <a:gd name="connsiteX5" fmla="*/ 4589663 w 4733682"/>
              <a:gd name="connsiteY5" fmla="*/ 12518 h 876614"/>
              <a:gd name="connsiteX6" fmla="*/ 4733682 w 4733682"/>
              <a:gd name="connsiteY6" fmla="*/ 156537 h 876614"/>
              <a:gd name="connsiteX7" fmla="*/ 4733682 w 4733682"/>
              <a:gd name="connsiteY7" fmla="*/ 516574 h 876614"/>
              <a:gd name="connsiteX8" fmla="*/ 4733682 w 4733682"/>
              <a:gd name="connsiteY8" fmla="*/ 516574 h 876614"/>
              <a:gd name="connsiteX9" fmla="*/ 4733682 w 4733682"/>
              <a:gd name="connsiteY9" fmla="*/ 732598 h 876614"/>
              <a:gd name="connsiteX10" fmla="*/ 4733682 w 4733682"/>
              <a:gd name="connsiteY10" fmla="*/ 732595 h 876614"/>
              <a:gd name="connsiteX11" fmla="*/ 4589663 w 4733682"/>
              <a:gd name="connsiteY11" fmla="*/ 876614 h 876614"/>
              <a:gd name="connsiteX12" fmla="*/ 2171397 w 4733682"/>
              <a:gd name="connsiteY12" fmla="*/ 876614 h 876614"/>
              <a:gd name="connsiteX13" fmla="*/ 1622351 w 4733682"/>
              <a:gd name="connsiteY13" fmla="*/ 875444 h 876614"/>
              <a:gd name="connsiteX14" fmla="*/ 1073275 w 4733682"/>
              <a:gd name="connsiteY14" fmla="*/ 876614 h 876614"/>
              <a:gd name="connsiteX15" fmla="*/ 485213 w 4733682"/>
              <a:gd name="connsiteY15" fmla="*/ 876614 h 876614"/>
              <a:gd name="connsiteX16" fmla="*/ 341194 w 4733682"/>
              <a:gd name="connsiteY16" fmla="*/ 732595 h 876614"/>
              <a:gd name="connsiteX17" fmla="*/ 341194 w 4733682"/>
              <a:gd name="connsiteY17" fmla="*/ 732598 h 876614"/>
              <a:gd name="connsiteX18" fmla="*/ 341194 w 4733682"/>
              <a:gd name="connsiteY18" fmla="*/ 516574 h 876614"/>
              <a:gd name="connsiteX19" fmla="*/ 341194 w 4733682"/>
              <a:gd name="connsiteY19" fmla="*/ 516574 h 876614"/>
              <a:gd name="connsiteX20" fmla="*/ 0 w 4733682"/>
              <a:gd name="connsiteY20" fmla="*/ 47355 h 876614"/>
              <a:gd name="connsiteX0" fmla="*/ 0 w 5320536"/>
              <a:gd name="connsiteY0" fmla="*/ 75810 h 864125"/>
              <a:gd name="connsiteX1" fmla="*/ 1072067 w 5320536"/>
              <a:gd name="connsiteY1" fmla="*/ 29 h 864125"/>
              <a:gd name="connsiteX2" fmla="*/ 1660129 w 5320536"/>
              <a:gd name="connsiteY2" fmla="*/ 29 h 864125"/>
              <a:gd name="connsiteX3" fmla="*/ 1660129 w 5320536"/>
              <a:gd name="connsiteY3" fmla="*/ 29 h 864125"/>
              <a:gd name="connsiteX4" fmla="*/ 2758251 w 5320536"/>
              <a:gd name="connsiteY4" fmla="*/ 29 h 864125"/>
              <a:gd name="connsiteX5" fmla="*/ 5176517 w 5320536"/>
              <a:gd name="connsiteY5" fmla="*/ 29 h 864125"/>
              <a:gd name="connsiteX6" fmla="*/ 5320536 w 5320536"/>
              <a:gd name="connsiteY6" fmla="*/ 144048 h 864125"/>
              <a:gd name="connsiteX7" fmla="*/ 5320536 w 5320536"/>
              <a:gd name="connsiteY7" fmla="*/ 504085 h 864125"/>
              <a:gd name="connsiteX8" fmla="*/ 5320536 w 5320536"/>
              <a:gd name="connsiteY8" fmla="*/ 504085 h 864125"/>
              <a:gd name="connsiteX9" fmla="*/ 5320536 w 5320536"/>
              <a:gd name="connsiteY9" fmla="*/ 720109 h 864125"/>
              <a:gd name="connsiteX10" fmla="*/ 5320536 w 5320536"/>
              <a:gd name="connsiteY10" fmla="*/ 720106 h 864125"/>
              <a:gd name="connsiteX11" fmla="*/ 5176517 w 5320536"/>
              <a:gd name="connsiteY11" fmla="*/ 864125 h 864125"/>
              <a:gd name="connsiteX12" fmla="*/ 2758251 w 5320536"/>
              <a:gd name="connsiteY12" fmla="*/ 864125 h 864125"/>
              <a:gd name="connsiteX13" fmla="*/ 2209205 w 5320536"/>
              <a:gd name="connsiteY13" fmla="*/ 862955 h 864125"/>
              <a:gd name="connsiteX14" fmla="*/ 1660129 w 5320536"/>
              <a:gd name="connsiteY14" fmla="*/ 864125 h 864125"/>
              <a:gd name="connsiteX15" fmla="*/ 1072067 w 5320536"/>
              <a:gd name="connsiteY15" fmla="*/ 864125 h 864125"/>
              <a:gd name="connsiteX16" fmla="*/ 928048 w 5320536"/>
              <a:gd name="connsiteY16" fmla="*/ 720106 h 864125"/>
              <a:gd name="connsiteX17" fmla="*/ 928048 w 5320536"/>
              <a:gd name="connsiteY17" fmla="*/ 720109 h 864125"/>
              <a:gd name="connsiteX18" fmla="*/ 928048 w 5320536"/>
              <a:gd name="connsiteY18" fmla="*/ 504085 h 864125"/>
              <a:gd name="connsiteX19" fmla="*/ 928048 w 5320536"/>
              <a:gd name="connsiteY19" fmla="*/ 504085 h 864125"/>
              <a:gd name="connsiteX20" fmla="*/ 0 w 5320536"/>
              <a:gd name="connsiteY20" fmla="*/ 75810 h 86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20536" h="864125">
                <a:moveTo>
                  <a:pt x="0" y="75810"/>
                </a:moveTo>
                <a:cubicBezTo>
                  <a:pt x="0" y="-3729"/>
                  <a:pt x="992528" y="29"/>
                  <a:pt x="1072067" y="29"/>
                </a:cubicBezTo>
                <a:lnTo>
                  <a:pt x="1660129" y="29"/>
                </a:lnTo>
                <a:lnTo>
                  <a:pt x="1660129" y="29"/>
                </a:lnTo>
                <a:lnTo>
                  <a:pt x="2758251" y="29"/>
                </a:lnTo>
                <a:lnTo>
                  <a:pt x="5176517" y="29"/>
                </a:lnTo>
                <a:cubicBezTo>
                  <a:pt x="5256056" y="29"/>
                  <a:pt x="5320536" y="64509"/>
                  <a:pt x="5320536" y="144048"/>
                </a:cubicBezTo>
                <a:lnTo>
                  <a:pt x="5320536" y="504085"/>
                </a:lnTo>
                <a:lnTo>
                  <a:pt x="5320536" y="504085"/>
                </a:lnTo>
                <a:lnTo>
                  <a:pt x="5320536" y="720109"/>
                </a:lnTo>
                <a:lnTo>
                  <a:pt x="5320536" y="720106"/>
                </a:lnTo>
                <a:cubicBezTo>
                  <a:pt x="5320536" y="799645"/>
                  <a:pt x="5256056" y="864125"/>
                  <a:pt x="5176517" y="864125"/>
                </a:cubicBezTo>
                <a:lnTo>
                  <a:pt x="2758251" y="864125"/>
                </a:lnTo>
                <a:lnTo>
                  <a:pt x="2209205" y="862955"/>
                </a:lnTo>
                <a:lnTo>
                  <a:pt x="1660129" y="864125"/>
                </a:lnTo>
                <a:lnTo>
                  <a:pt x="1072067" y="864125"/>
                </a:lnTo>
                <a:cubicBezTo>
                  <a:pt x="992528" y="864125"/>
                  <a:pt x="928048" y="799645"/>
                  <a:pt x="928048" y="720106"/>
                </a:cubicBezTo>
                <a:lnTo>
                  <a:pt x="928048" y="720109"/>
                </a:lnTo>
                <a:lnTo>
                  <a:pt x="928048" y="504085"/>
                </a:lnTo>
                <a:lnTo>
                  <a:pt x="928048" y="504085"/>
                </a:lnTo>
                <a:cubicBezTo>
                  <a:pt x="928048" y="384073"/>
                  <a:pt x="0" y="195822"/>
                  <a:pt x="0" y="75810"/>
                </a:cubicBezTo>
                <a:close/>
              </a:path>
            </a:pathLst>
          </a:cu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0" name="Скругленная прямоугольная выноска 2"/>
          <p:cNvSpPr/>
          <p:nvPr/>
        </p:nvSpPr>
        <p:spPr>
          <a:xfrm>
            <a:off x="4349074" y="3853573"/>
            <a:ext cx="4898335" cy="1176139"/>
          </a:xfrm>
          <a:custGeom>
            <a:avLst/>
            <a:gdLst>
              <a:gd name="connsiteX0" fmla="*/ 0 w 4392488"/>
              <a:gd name="connsiteY0" fmla="*/ 144019 h 864096"/>
              <a:gd name="connsiteX1" fmla="*/ 144019 w 4392488"/>
              <a:gd name="connsiteY1" fmla="*/ 0 h 864096"/>
              <a:gd name="connsiteX2" fmla="*/ 732081 w 4392488"/>
              <a:gd name="connsiteY2" fmla="*/ 0 h 864096"/>
              <a:gd name="connsiteX3" fmla="*/ 732081 w 4392488"/>
              <a:gd name="connsiteY3" fmla="*/ 0 h 864096"/>
              <a:gd name="connsiteX4" fmla="*/ 1830203 w 4392488"/>
              <a:gd name="connsiteY4" fmla="*/ 0 h 864096"/>
              <a:gd name="connsiteX5" fmla="*/ 4248469 w 4392488"/>
              <a:gd name="connsiteY5" fmla="*/ 0 h 864096"/>
              <a:gd name="connsiteX6" fmla="*/ 4392488 w 4392488"/>
              <a:gd name="connsiteY6" fmla="*/ 144019 h 864096"/>
              <a:gd name="connsiteX7" fmla="*/ 4392488 w 4392488"/>
              <a:gd name="connsiteY7" fmla="*/ 504056 h 864096"/>
              <a:gd name="connsiteX8" fmla="*/ 4392488 w 4392488"/>
              <a:gd name="connsiteY8" fmla="*/ 504056 h 864096"/>
              <a:gd name="connsiteX9" fmla="*/ 4392488 w 4392488"/>
              <a:gd name="connsiteY9" fmla="*/ 720080 h 864096"/>
              <a:gd name="connsiteX10" fmla="*/ 4392488 w 4392488"/>
              <a:gd name="connsiteY10" fmla="*/ 720077 h 864096"/>
              <a:gd name="connsiteX11" fmla="*/ 4248469 w 4392488"/>
              <a:gd name="connsiteY11" fmla="*/ 864096 h 864096"/>
              <a:gd name="connsiteX12" fmla="*/ 1830203 w 4392488"/>
              <a:gd name="connsiteY12" fmla="*/ 864096 h 864096"/>
              <a:gd name="connsiteX13" fmla="*/ 1281157 w 4392488"/>
              <a:gd name="connsiteY13" fmla="*/ 972108 h 864096"/>
              <a:gd name="connsiteX14" fmla="*/ 732081 w 4392488"/>
              <a:gd name="connsiteY14" fmla="*/ 864096 h 864096"/>
              <a:gd name="connsiteX15" fmla="*/ 144019 w 4392488"/>
              <a:gd name="connsiteY15" fmla="*/ 864096 h 864096"/>
              <a:gd name="connsiteX16" fmla="*/ 0 w 4392488"/>
              <a:gd name="connsiteY16" fmla="*/ 720077 h 864096"/>
              <a:gd name="connsiteX17" fmla="*/ 0 w 4392488"/>
              <a:gd name="connsiteY17" fmla="*/ 720080 h 864096"/>
              <a:gd name="connsiteX18" fmla="*/ 0 w 4392488"/>
              <a:gd name="connsiteY18" fmla="*/ 504056 h 864096"/>
              <a:gd name="connsiteX19" fmla="*/ 0 w 4392488"/>
              <a:gd name="connsiteY19" fmla="*/ 504056 h 864096"/>
              <a:gd name="connsiteX20" fmla="*/ 0 w 4392488"/>
              <a:gd name="connsiteY20" fmla="*/ 144019 h 864096"/>
              <a:gd name="connsiteX0" fmla="*/ 0 w 4733682"/>
              <a:gd name="connsiteY0" fmla="*/ 47355 h 984626"/>
              <a:gd name="connsiteX1" fmla="*/ 485213 w 4733682"/>
              <a:gd name="connsiteY1" fmla="*/ 12518 h 984626"/>
              <a:gd name="connsiteX2" fmla="*/ 1073275 w 4733682"/>
              <a:gd name="connsiteY2" fmla="*/ 12518 h 984626"/>
              <a:gd name="connsiteX3" fmla="*/ 1073275 w 4733682"/>
              <a:gd name="connsiteY3" fmla="*/ 12518 h 984626"/>
              <a:gd name="connsiteX4" fmla="*/ 2171397 w 4733682"/>
              <a:gd name="connsiteY4" fmla="*/ 12518 h 984626"/>
              <a:gd name="connsiteX5" fmla="*/ 4589663 w 4733682"/>
              <a:gd name="connsiteY5" fmla="*/ 12518 h 984626"/>
              <a:gd name="connsiteX6" fmla="*/ 4733682 w 4733682"/>
              <a:gd name="connsiteY6" fmla="*/ 156537 h 984626"/>
              <a:gd name="connsiteX7" fmla="*/ 4733682 w 4733682"/>
              <a:gd name="connsiteY7" fmla="*/ 516574 h 984626"/>
              <a:gd name="connsiteX8" fmla="*/ 4733682 w 4733682"/>
              <a:gd name="connsiteY8" fmla="*/ 516574 h 984626"/>
              <a:gd name="connsiteX9" fmla="*/ 4733682 w 4733682"/>
              <a:gd name="connsiteY9" fmla="*/ 732598 h 984626"/>
              <a:gd name="connsiteX10" fmla="*/ 4733682 w 4733682"/>
              <a:gd name="connsiteY10" fmla="*/ 732595 h 984626"/>
              <a:gd name="connsiteX11" fmla="*/ 4589663 w 4733682"/>
              <a:gd name="connsiteY11" fmla="*/ 876614 h 984626"/>
              <a:gd name="connsiteX12" fmla="*/ 2171397 w 4733682"/>
              <a:gd name="connsiteY12" fmla="*/ 876614 h 984626"/>
              <a:gd name="connsiteX13" fmla="*/ 1622351 w 4733682"/>
              <a:gd name="connsiteY13" fmla="*/ 984626 h 984626"/>
              <a:gd name="connsiteX14" fmla="*/ 1073275 w 4733682"/>
              <a:gd name="connsiteY14" fmla="*/ 876614 h 984626"/>
              <a:gd name="connsiteX15" fmla="*/ 485213 w 4733682"/>
              <a:gd name="connsiteY15" fmla="*/ 876614 h 984626"/>
              <a:gd name="connsiteX16" fmla="*/ 341194 w 4733682"/>
              <a:gd name="connsiteY16" fmla="*/ 732595 h 984626"/>
              <a:gd name="connsiteX17" fmla="*/ 341194 w 4733682"/>
              <a:gd name="connsiteY17" fmla="*/ 732598 h 984626"/>
              <a:gd name="connsiteX18" fmla="*/ 341194 w 4733682"/>
              <a:gd name="connsiteY18" fmla="*/ 516574 h 984626"/>
              <a:gd name="connsiteX19" fmla="*/ 341194 w 4733682"/>
              <a:gd name="connsiteY19" fmla="*/ 516574 h 984626"/>
              <a:gd name="connsiteX20" fmla="*/ 0 w 4733682"/>
              <a:gd name="connsiteY20" fmla="*/ 47355 h 984626"/>
              <a:gd name="connsiteX0" fmla="*/ 0 w 4733682"/>
              <a:gd name="connsiteY0" fmla="*/ 47355 h 876614"/>
              <a:gd name="connsiteX1" fmla="*/ 485213 w 4733682"/>
              <a:gd name="connsiteY1" fmla="*/ 12518 h 876614"/>
              <a:gd name="connsiteX2" fmla="*/ 1073275 w 4733682"/>
              <a:gd name="connsiteY2" fmla="*/ 12518 h 876614"/>
              <a:gd name="connsiteX3" fmla="*/ 1073275 w 4733682"/>
              <a:gd name="connsiteY3" fmla="*/ 12518 h 876614"/>
              <a:gd name="connsiteX4" fmla="*/ 2171397 w 4733682"/>
              <a:gd name="connsiteY4" fmla="*/ 12518 h 876614"/>
              <a:gd name="connsiteX5" fmla="*/ 4589663 w 4733682"/>
              <a:gd name="connsiteY5" fmla="*/ 12518 h 876614"/>
              <a:gd name="connsiteX6" fmla="*/ 4733682 w 4733682"/>
              <a:gd name="connsiteY6" fmla="*/ 156537 h 876614"/>
              <a:gd name="connsiteX7" fmla="*/ 4733682 w 4733682"/>
              <a:gd name="connsiteY7" fmla="*/ 516574 h 876614"/>
              <a:gd name="connsiteX8" fmla="*/ 4733682 w 4733682"/>
              <a:gd name="connsiteY8" fmla="*/ 516574 h 876614"/>
              <a:gd name="connsiteX9" fmla="*/ 4733682 w 4733682"/>
              <a:gd name="connsiteY9" fmla="*/ 732598 h 876614"/>
              <a:gd name="connsiteX10" fmla="*/ 4733682 w 4733682"/>
              <a:gd name="connsiteY10" fmla="*/ 732595 h 876614"/>
              <a:gd name="connsiteX11" fmla="*/ 4589663 w 4733682"/>
              <a:gd name="connsiteY11" fmla="*/ 876614 h 876614"/>
              <a:gd name="connsiteX12" fmla="*/ 2171397 w 4733682"/>
              <a:gd name="connsiteY12" fmla="*/ 876614 h 876614"/>
              <a:gd name="connsiteX13" fmla="*/ 1622351 w 4733682"/>
              <a:gd name="connsiteY13" fmla="*/ 875444 h 876614"/>
              <a:gd name="connsiteX14" fmla="*/ 1073275 w 4733682"/>
              <a:gd name="connsiteY14" fmla="*/ 876614 h 876614"/>
              <a:gd name="connsiteX15" fmla="*/ 485213 w 4733682"/>
              <a:gd name="connsiteY15" fmla="*/ 876614 h 876614"/>
              <a:gd name="connsiteX16" fmla="*/ 341194 w 4733682"/>
              <a:gd name="connsiteY16" fmla="*/ 732595 h 876614"/>
              <a:gd name="connsiteX17" fmla="*/ 341194 w 4733682"/>
              <a:gd name="connsiteY17" fmla="*/ 732598 h 876614"/>
              <a:gd name="connsiteX18" fmla="*/ 341194 w 4733682"/>
              <a:gd name="connsiteY18" fmla="*/ 516574 h 876614"/>
              <a:gd name="connsiteX19" fmla="*/ 341194 w 4733682"/>
              <a:gd name="connsiteY19" fmla="*/ 516574 h 876614"/>
              <a:gd name="connsiteX20" fmla="*/ 0 w 4733682"/>
              <a:gd name="connsiteY20" fmla="*/ 47355 h 876614"/>
              <a:gd name="connsiteX0" fmla="*/ 0 w 5320536"/>
              <a:gd name="connsiteY0" fmla="*/ 75810 h 864125"/>
              <a:gd name="connsiteX1" fmla="*/ 1072067 w 5320536"/>
              <a:gd name="connsiteY1" fmla="*/ 29 h 864125"/>
              <a:gd name="connsiteX2" fmla="*/ 1660129 w 5320536"/>
              <a:gd name="connsiteY2" fmla="*/ 29 h 864125"/>
              <a:gd name="connsiteX3" fmla="*/ 1660129 w 5320536"/>
              <a:gd name="connsiteY3" fmla="*/ 29 h 864125"/>
              <a:gd name="connsiteX4" fmla="*/ 2758251 w 5320536"/>
              <a:gd name="connsiteY4" fmla="*/ 29 h 864125"/>
              <a:gd name="connsiteX5" fmla="*/ 5176517 w 5320536"/>
              <a:gd name="connsiteY5" fmla="*/ 29 h 864125"/>
              <a:gd name="connsiteX6" fmla="*/ 5320536 w 5320536"/>
              <a:gd name="connsiteY6" fmla="*/ 144048 h 864125"/>
              <a:gd name="connsiteX7" fmla="*/ 5320536 w 5320536"/>
              <a:gd name="connsiteY7" fmla="*/ 504085 h 864125"/>
              <a:gd name="connsiteX8" fmla="*/ 5320536 w 5320536"/>
              <a:gd name="connsiteY8" fmla="*/ 504085 h 864125"/>
              <a:gd name="connsiteX9" fmla="*/ 5320536 w 5320536"/>
              <a:gd name="connsiteY9" fmla="*/ 720109 h 864125"/>
              <a:gd name="connsiteX10" fmla="*/ 5320536 w 5320536"/>
              <a:gd name="connsiteY10" fmla="*/ 720106 h 864125"/>
              <a:gd name="connsiteX11" fmla="*/ 5176517 w 5320536"/>
              <a:gd name="connsiteY11" fmla="*/ 864125 h 864125"/>
              <a:gd name="connsiteX12" fmla="*/ 2758251 w 5320536"/>
              <a:gd name="connsiteY12" fmla="*/ 864125 h 864125"/>
              <a:gd name="connsiteX13" fmla="*/ 2209205 w 5320536"/>
              <a:gd name="connsiteY13" fmla="*/ 862955 h 864125"/>
              <a:gd name="connsiteX14" fmla="*/ 1660129 w 5320536"/>
              <a:gd name="connsiteY14" fmla="*/ 864125 h 864125"/>
              <a:gd name="connsiteX15" fmla="*/ 1072067 w 5320536"/>
              <a:gd name="connsiteY15" fmla="*/ 864125 h 864125"/>
              <a:gd name="connsiteX16" fmla="*/ 928048 w 5320536"/>
              <a:gd name="connsiteY16" fmla="*/ 720106 h 864125"/>
              <a:gd name="connsiteX17" fmla="*/ 928048 w 5320536"/>
              <a:gd name="connsiteY17" fmla="*/ 720109 h 864125"/>
              <a:gd name="connsiteX18" fmla="*/ 928048 w 5320536"/>
              <a:gd name="connsiteY18" fmla="*/ 504085 h 864125"/>
              <a:gd name="connsiteX19" fmla="*/ 928048 w 5320536"/>
              <a:gd name="connsiteY19" fmla="*/ 504085 h 864125"/>
              <a:gd name="connsiteX20" fmla="*/ 0 w 5320536"/>
              <a:gd name="connsiteY20" fmla="*/ 75810 h 86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20536" h="864125">
                <a:moveTo>
                  <a:pt x="0" y="75810"/>
                </a:moveTo>
                <a:cubicBezTo>
                  <a:pt x="0" y="-3729"/>
                  <a:pt x="992528" y="29"/>
                  <a:pt x="1072067" y="29"/>
                </a:cubicBezTo>
                <a:lnTo>
                  <a:pt x="1660129" y="29"/>
                </a:lnTo>
                <a:lnTo>
                  <a:pt x="1660129" y="29"/>
                </a:lnTo>
                <a:lnTo>
                  <a:pt x="2758251" y="29"/>
                </a:lnTo>
                <a:lnTo>
                  <a:pt x="5176517" y="29"/>
                </a:lnTo>
                <a:cubicBezTo>
                  <a:pt x="5256056" y="29"/>
                  <a:pt x="5320536" y="64509"/>
                  <a:pt x="5320536" y="144048"/>
                </a:cubicBezTo>
                <a:lnTo>
                  <a:pt x="5320536" y="504085"/>
                </a:lnTo>
                <a:lnTo>
                  <a:pt x="5320536" y="504085"/>
                </a:lnTo>
                <a:lnTo>
                  <a:pt x="5320536" y="720109"/>
                </a:lnTo>
                <a:lnTo>
                  <a:pt x="5320536" y="720106"/>
                </a:lnTo>
                <a:cubicBezTo>
                  <a:pt x="5320536" y="799645"/>
                  <a:pt x="5256056" y="864125"/>
                  <a:pt x="5176517" y="864125"/>
                </a:cubicBezTo>
                <a:lnTo>
                  <a:pt x="2758251" y="864125"/>
                </a:lnTo>
                <a:lnTo>
                  <a:pt x="2209205" y="862955"/>
                </a:lnTo>
                <a:lnTo>
                  <a:pt x="1660129" y="864125"/>
                </a:lnTo>
                <a:lnTo>
                  <a:pt x="1072067" y="864125"/>
                </a:lnTo>
                <a:cubicBezTo>
                  <a:pt x="992528" y="864125"/>
                  <a:pt x="928048" y="799645"/>
                  <a:pt x="928048" y="720106"/>
                </a:cubicBezTo>
                <a:lnTo>
                  <a:pt x="928048" y="720109"/>
                </a:lnTo>
                <a:lnTo>
                  <a:pt x="928048" y="504085"/>
                </a:lnTo>
                <a:lnTo>
                  <a:pt x="928048" y="504085"/>
                </a:lnTo>
                <a:cubicBezTo>
                  <a:pt x="928048" y="384073"/>
                  <a:pt x="0" y="195822"/>
                  <a:pt x="0" y="75810"/>
                </a:cubicBezTo>
                <a:close/>
              </a:path>
            </a:pathLst>
          </a:cu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кругленная прямоугольная выноска 2"/>
          <p:cNvSpPr/>
          <p:nvPr/>
        </p:nvSpPr>
        <p:spPr>
          <a:xfrm>
            <a:off x="4349074" y="5304826"/>
            <a:ext cx="4852397" cy="950941"/>
          </a:xfrm>
          <a:custGeom>
            <a:avLst/>
            <a:gdLst>
              <a:gd name="connsiteX0" fmla="*/ 0 w 4392488"/>
              <a:gd name="connsiteY0" fmla="*/ 144019 h 864096"/>
              <a:gd name="connsiteX1" fmla="*/ 144019 w 4392488"/>
              <a:gd name="connsiteY1" fmla="*/ 0 h 864096"/>
              <a:gd name="connsiteX2" fmla="*/ 732081 w 4392488"/>
              <a:gd name="connsiteY2" fmla="*/ 0 h 864096"/>
              <a:gd name="connsiteX3" fmla="*/ 732081 w 4392488"/>
              <a:gd name="connsiteY3" fmla="*/ 0 h 864096"/>
              <a:gd name="connsiteX4" fmla="*/ 1830203 w 4392488"/>
              <a:gd name="connsiteY4" fmla="*/ 0 h 864096"/>
              <a:gd name="connsiteX5" fmla="*/ 4248469 w 4392488"/>
              <a:gd name="connsiteY5" fmla="*/ 0 h 864096"/>
              <a:gd name="connsiteX6" fmla="*/ 4392488 w 4392488"/>
              <a:gd name="connsiteY6" fmla="*/ 144019 h 864096"/>
              <a:gd name="connsiteX7" fmla="*/ 4392488 w 4392488"/>
              <a:gd name="connsiteY7" fmla="*/ 504056 h 864096"/>
              <a:gd name="connsiteX8" fmla="*/ 4392488 w 4392488"/>
              <a:gd name="connsiteY8" fmla="*/ 504056 h 864096"/>
              <a:gd name="connsiteX9" fmla="*/ 4392488 w 4392488"/>
              <a:gd name="connsiteY9" fmla="*/ 720080 h 864096"/>
              <a:gd name="connsiteX10" fmla="*/ 4392488 w 4392488"/>
              <a:gd name="connsiteY10" fmla="*/ 720077 h 864096"/>
              <a:gd name="connsiteX11" fmla="*/ 4248469 w 4392488"/>
              <a:gd name="connsiteY11" fmla="*/ 864096 h 864096"/>
              <a:gd name="connsiteX12" fmla="*/ 1830203 w 4392488"/>
              <a:gd name="connsiteY12" fmla="*/ 864096 h 864096"/>
              <a:gd name="connsiteX13" fmla="*/ 1281157 w 4392488"/>
              <a:gd name="connsiteY13" fmla="*/ 972108 h 864096"/>
              <a:gd name="connsiteX14" fmla="*/ 732081 w 4392488"/>
              <a:gd name="connsiteY14" fmla="*/ 864096 h 864096"/>
              <a:gd name="connsiteX15" fmla="*/ 144019 w 4392488"/>
              <a:gd name="connsiteY15" fmla="*/ 864096 h 864096"/>
              <a:gd name="connsiteX16" fmla="*/ 0 w 4392488"/>
              <a:gd name="connsiteY16" fmla="*/ 720077 h 864096"/>
              <a:gd name="connsiteX17" fmla="*/ 0 w 4392488"/>
              <a:gd name="connsiteY17" fmla="*/ 720080 h 864096"/>
              <a:gd name="connsiteX18" fmla="*/ 0 w 4392488"/>
              <a:gd name="connsiteY18" fmla="*/ 504056 h 864096"/>
              <a:gd name="connsiteX19" fmla="*/ 0 w 4392488"/>
              <a:gd name="connsiteY19" fmla="*/ 504056 h 864096"/>
              <a:gd name="connsiteX20" fmla="*/ 0 w 4392488"/>
              <a:gd name="connsiteY20" fmla="*/ 144019 h 864096"/>
              <a:gd name="connsiteX0" fmla="*/ 0 w 4733682"/>
              <a:gd name="connsiteY0" fmla="*/ 47355 h 984626"/>
              <a:gd name="connsiteX1" fmla="*/ 485213 w 4733682"/>
              <a:gd name="connsiteY1" fmla="*/ 12518 h 984626"/>
              <a:gd name="connsiteX2" fmla="*/ 1073275 w 4733682"/>
              <a:gd name="connsiteY2" fmla="*/ 12518 h 984626"/>
              <a:gd name="connsiteX3" fmla="*/ 1073275 w 4733682"/>
              <a:gd name="connsiteY3" fmla="*/ 12518 h 984626"/>
              <a:gd name="connsiteX4" fmla="*/ 2171397 w 4733682"/>
              <a:gd name="connsiteY4" fmla="*/ 12518 h 984626"/>
              <a:gd name="connsiteX5" fmla="*/ 4589663 w 4733682"/>
              <a:gd name="connsiteY5" fmla="*/ 12518 h 984626"/>
              <a:gd name="connsiteX6" fmla="*/ 4733682 w 4733682"/>
              <a:gd name="connsiteY6" fmla="*/ 156537 h 984626"/>
              <a:gd name="connsiteX7" fmla="*/ 4733682 w 4733682"/>
              <a:gd name="connsiteY7" fmla="*/ 516574 h 984626"/>
              <a:gd name="connsiteX8" fmla="*/ 4733682 w 4733682"/>
              <a:gd name="connsiteY8" fmla="*/ 516574 h 984626"/>
              <a:gd name="connsiteX9" fmla="*/ 4733682 w 4733682"/>
              <a:gd name="connsiteY9" fmla="*/ 732598 h 984626"/>
              <a:gd name="connsiteX10" fmla="*/ 4733682 w 4733682"/>
              <a:gd name="connsiteY10" fmla="*/ 732595 h 984626"/>
              <a:gd name="connsiteX11" fmla="*/ 4589663 w 4733682"/>
              <a:gd name="connsiteY11" fmla="*/ 876614 h 984626"/>
              <a:gd name="connsiteX12" fmla="*/ 2171397 w 4733682"/>
              <a:gd name="connsiteY12" fmla="*/ 876614 h 984626"/>
              <a:gd name="connsiteX13" fmla="*/ 1622351 w 4733682"/>
              <a:gd name="connsiteY13" fmla="*/ 984626 h 984626"/>
              <a:gd name="connsiteX14" fmla="*/ 1073275 w 4733682"/>
              <a:gd name="connsiteY14" fmla="*/ 876614 h 984626"/>
              <a:gd name="connsiteX15" fmla="*/ 485213 w 4733682"/>
              <a:gd name="connsiteY15" fmla="*/ 876614 h 984626"/>
              <a:gd name="connsiteX16" fmla="*/ 341194 w 4733682"/>
              <a:gd name="connsiteY16" fmla="*/ 732595 h 984626"/>
              <a:gd name="connsiteX17" fmla="*/ 341194 w 4733682"/>
              <a:gd name="connsiteY17" fmla="*/ 732598 h 984626"/>
              <a:gd name="connsiteX18" fmla="*/ 341194 w 4733682"/>
              <a:gd name="connsiteY18" fmla="*/ 516574 h 984626"/>
              <a:gd name="connsiteX19" fmla="*/ 341194 w 4733682"/>
              <a:gd name="connsiteY19" fmla="*/ 516574 h 984626"/>
              <a:gd name="connsiteX20" fmla="*/ 0 w 4733682"/>
              <a:gd name="connsiteY20" fmla="*/ 47355 h 984626"/>
              <a:gd name="connsiteX0" fmla="*/ 0 w 4733682"/>
              <a:gd name="connsiteY0" fmla="*/ 47355 h 876614"/>
              <a:gd name="connsiteX1" fmla="*/ 485213 w 4733682"/>
              <a:gd name="connsiteY1" fmla="*/ 12518 h 876614"/>
              <a:gd name="connsiteX2" fmla="*/ 1073275 w 4733682"/>
              <a:gd name="connsiteY2" fmla="*/ 12518 h 876614"/>
              <a:gd name="connsiteX3" fmla="*/ 1073275 w 4733682"/>
              <a:gd name="connsiteY3" fmla="*/ 12518 h 876614"/>
              <a:gd name="connsiteX4" fmla="*/ 2171397 w 4733682"/>
              <a:gd name="connsiteY4" fmla="*/ 12518 h 876614"/>
              <a:gd name="connsiteX5" fmla="*/ 4589663 w 4733682"/>
              <a:gd name="connsiteY5" fmla="*/ 12518 h 876614"/>
              <a:gd name="connsiteX6" fmla="*/ 4733682 w 4733682"/>
              <a:gd name="connsiteY6" fmla="*/ 156537 h 876614"/>
              <a:gd name="connsiteX7" fmla="*/ 4733682 w 4733682"/>
              <a:gd name="connsiteY7" fmla="*/ 516574 h 876614"/>
              <a:gd name="connsiteX8" fmla="*/ 4733682 w 4733682"/>
              <a:gd name="connsiteY8" fmla="*/ 516574 h 876614"/>
              <a:gd name="connsiteX9" fmla="*/ 4733682 w 4733682"/>
              <a:gd name="connsiteY9" fmla="*/ 732598 h 876614"/>
              <a:gd name="connsiteX10" fmla="*/ 4733682 w 4733682"/>
              <a:gd name="connsiteY10" fmla="*/ 732595 h 876614"/>
              <a:gd name="connsiteX11" fmla="*/ 4589663 w 4733682"/>
              <a:gd name="connsiteY11" fmla="*/ 876614 h 876614"/>
              <a:gd name="connsiteX12" fmla="*/ 2171397 w 4733682"/>
              <a:gd name="connsiteY12" fmla="*/ 876614 h 876614"/>
              <a:gd name="connsiteX13" fmla="*/ 1622351 w 4733682"/>
              <a:gd name="connsiteY13" fmla="*/ 875444 h 876614"/>
              <a:gd name="connsiteX14" fmla="*/ 1073275 w 4733682"/>
              <a:gd name="connsiteY14" fmla="*/ 876614 h 876614"/>
              <a:gd name="connsiteX15" fmla="*/ 485213 w 4733682"/>
              <a:gd name="connsiteY15" fmla="*/ 876614 h 876614"/>
              <a:gd name="connsiteX16" fmla="*/ 341194 w 4733682"/>
              <a:gd name="connsiteY16" fmla="*/ 732595 h 876614"/>
              <a:gd name="connsiteX17" fmla="*/ 341194 w 4733682"/>
              <a:gd name="connsiteY17" fmla="*/ 732598 h 876614"/>
              <a:gd name="connsiteX18" fmla="*/ 341194 w 4733682"/>
              <a:gd name="connsiteY18" fmla="*/ 516574 h 876614"/>
              <a:gd name="connsiteX19" fmla="*/ 341194 w 4733682"/>
              <a:gd name="connsiteY19" fmla="*/ 516574 h 876614"/>
              <a:gd name="connsiteX20" fmla="*/ 0 w 4733682"/>
              <a:gd name="connsiteY20" fmla="*/ 47355 h 876614"/>
              <a:gd name="connsiteX0" fmla="*/ 0 w 5320536"/>
              <a:gd name="connsiteY0" fmla="*/ 75810 h 864125"/>
              <a:gd name="connsiteX1" fmla="*/ 1072067 w 5320536"/>
              <a:gd name="connsiteY1" fmla="*/ 29 h 864125"/>
              <a:gd name="connsiteX2" fmla="*/ 1660129 w 5320536"/>
              <a:gd name="connsiteY2" fmla="*/ 29 h 864125"/>
              <a:gd name="connsiteX3" fmla="*/ 1660129 w 5320536"/>
              <a:gd name="connsiteY3" fmla="*/ 29 h 864125"/>
              <a:gd name="connsiteX4" fmla="*/ 2758251 w 5320536"/>
              <a:gd name="connsiteY4" fmla="*/ 29 h 864125"/>
              <a:gd name="connsiteX5" fmla="*/ 5176517 w 5320536"/>
              <a:gd name="connsiteY5" fmla="*/ 29 h 864125"/>
              <a:gd name="connsiteX6" fmla="*/ 5320536 w 5320536"/>
              <a:gd name="connsiteY6" fmla="*/ 144048 h 864125"/>
              <a:gd name="connsiteX7" fmla="*/ 5320536 w 5320536"/>
              <a:gd name="connsiteY7" fmla="*/ 504085 h 864125"/>
              <a:gd name="connsiteX8" fmla="*/ 5320536 w 5320536"/>
              <a:gd name="connsiteY8" fmla="*/ 504085 h 864125"/>
              <a:gd name="connsiteX9" fmla="*/ 5320536 w 5320536"/>
              <a:gd name="connsiteY9" fmla="*/ 720109 h 864125"/>
              <a:gd name="connsiteX10" fmla="*/ 5320536 w 5320536"/>
              <a:gd name="connsiteY10" fmla="*/ 720106 h 864125"/>
              <a:gd name="connsiteX11" fmla="*/ 5176517 w 5320536"/>
              <a:gd name="connsiteY11" fmla="*/ 864125 h 864125"/>
              <a:gd name="connsiteX12" fmla="*/ 2758251 w 5320536"/>
              <a:gd name="connsiteY12" fmla="*/ 864125 h 864125"/>
              <a:gd name="connsiteX13" fmla="*/ 2209205 w 5320536"/>
              <a:gd name="connsiteY13" fmla="*/ 862955 h 864125"/>
              <a:gd name="connsiteX14" fmla="*/ 1660129 w 5320536"/>
              <a:gd name="connsiteY14" fmla="*/ 864125 h 864125"/>
              <a:gd name="connsiteX15" fmla="*/ 1072067 w 5320536"/>
              <a:gd name="connsiteY15" fmla="*/ 864125 h 864125"/>
              <a:gd name="connsiteX16" fmla="*/ 928048 w 5320536"/>
              <a:gd name="connsiteY16" fmla="*/ 720106 h 864125"/>
              <a:gd name="connsiteX17" fmla="*/ 928048 w 5320536"/>
              <a:gd name="connsiteY17" fmla="*/ 720109 h 864125"/>
              <a:gd name="connsiteX18" fmla="*/ 928048 w 5320536"/>
              <a:gd name="connsiteY18" fmla="*/ 504085 h 864125"/>
              <a:gd name="connsiteX19" fmla="*/ 928048 w 5320536"/>
              <a:gd name="connsiteY19" fmla="*/ 504085 h 864125"/>
              <a:gd name="connsiteX20" fmla="*/ 0 w 5320536"/>
              <a:gd name="connsiteY20" fmla="*/ 75810 h 86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20536" h="864125">
                <a:moveTo>
                  <a:pt x="0" y="75810"/>
                </a:moveTo>
                <a:cubicBezTo>
                  <a:pt x="0" y="-3729"/>
                  <a:pt x="992528" y="29"/>
                  <a:pt x="1072067" y="29"/>
                </a:cubicBezTo>
                <a:lnTo>
                  <a:pt x="1660129" y="29"/>
                </a:lnTo>
                <a:lnTo>
                  <a:pt x="1660129" y="29"/>
                </a:lnTo>
                <a:lnTo>
                  <a:pt x="2758251" y="29"/>
                </a:lnTo>
                <a:lnTo>
                  <a:pt x="5176517" y="29"/>
                </a:lnTo>
                <a:cubicBezTo>
                  <a:pt x="5256056" y="29"/>
                  <a:pt x="5320536" y="64509"/>
                  <a:pt x="5320536" y="144048"/>
                </a:cubicBezTo>
                <a:lnTo>
                  <a:pt x="5320536" y="504085"/>
                </a:lnTo>
                <a:lnTo>
                  <a:pt x="5320536" y="504085"/>
                </a:lnTo>
                <a:lnTo>
                  <a:pt x="5320536" y="720109"/>
                </a:lnTo>
                <a:lnTo>
                  <a:pt x="5320536" y="720106"/>
                </a:lnTo>
                <a:cubicBezTo>
                  <a:pt x="5320536" y="799645"/>
                  <a:pt x="5256056" y="864125"/>
                  <a:pt x="5176517" y="864125"/>
                </a:cubicBezTo>
                <a:lnTo>
                  <a:pt x="2758251" y="864125"/>
                </a:lnTo>
                <a:lnTo>
                  <a:pt x="2209205" y="862955"/>
                </a:lnTo>
                <a:lnTo>
                  <a:pt x="1660129" y="864125"/>
                </a:lnTo>
                <a:lnTo>
                  <a:pt x="1072067" y="864125"/>
                </a:lnTo>
                <a:cubicBezTo>
                  <a:pt x="992528" y="864125"/>
                  <a:pt x="928048" y="799645"/>
                  <a:pt x="928048" y="720106"/>
                </a:cubicBezTo>
                <a:lnTo>
                  <a:pt x="928048" y="720109"/>
                </a:lnTo>
                <a:lnTo>
                  <a:pt x="928048" y="504085"/>
                </a:lnTo>
                <a:lnTo>
                  <a:pt x="928048" y="504085"/>
                </a:lnTo>
                <a:cubicBezTo>
                  <a:pt x="928048" y="384073"/>
                  <a:pt x="0" y="195822"/>
                  <a:pt x="0" y="75810"/>
                </a:cubicBezTo>
                <a:close/>
              </a:path>
            </a:pathLst>
          </a:cu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5457056" y="1087541"/>
            <a:ext cx="3744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 smtClean="0">
                <a:latin typeface="Arial Black" pitchFamily="34" charset="0"/>
              </a:rPr>
              <a:t>Частые поправки, налоговые споры, сохранение </a:t>
            </a:r>
            <a:r>
              <a:rPr lang="ru-RU" sz="1800" dirty="0">
                <a:latin typeface="Arial Black" pitchFamily="34" charset="0"/>
              </a:rPr>
              <a:t>режимов, </a:t>
            </a:r>
            <a:r>
              <a:rPr lang="ru-RU" sz="1800" dirty="0" smtClean="0">
                <a:latin typeface="Arial Black" pitchFamily="34" charset="0"/>
              </a:rPr>
              <a:t>снижение </a:t>
            </a:r>
            <a:r>
              <a:rPr lang="ru-RU" sz="1800" dirty="0">
                <a:latin typeface="Arial Black" pitchFamily="34" charset="0"/>
              </a:rPr>
              <a:t>нагрузки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57056" y="2569258"/>
            <a:ext cx="37444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Arial Black" pitchFamily="34" charset="0"/>
              </a:rPr>
              <a:t>Стимулирование геологоразведки, привлечение </a:t>
            </a:r>
            <a:r>
              <a:rPr lang="ru-RU" sz="1800" dirty="0" smtClean="0">
                <a:latin typeface="Arial Black" pitchFamily="34" charset="0"/>
              </a:rPr>
              <a:t>инвестиций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57055" y="3829383"/>
            <a:ext cx="3775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Arial Black" pitchFamily="34" charset="0"/>
              </a:rPr>
              <a:t>Оздоровление банков, </a:t>
            </a:r>
            <a:r>
              <a:rPr lang="ru-RU" sz="1800" dirty="0" smtClean="0">
                <a:latin typeface="Arial Black" pitchFamily="34" charset="0"/>
              </a:rPr>
              <a:t>поддержка </a:t>
            </a:r>
            <a:r>
              <a:rPr lang="ru-RU" sz="1800" dirty="0">
                <a:latin typeface="Arial Black" pitchFamily="34" charset="0"/>
              </a:rPr>
              <a:t>фондового </a:t>
            </a:r>
            <a:r>
              <a:rPr lang="ru-RU" sz="1800" dirty="0" smtClean="0">
                <a:latin typeface="Arial Black" pitchFamily="34" charset="0"/>
              </a:rPr>
              <a:t>рынка, развитие страхования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57056" y="550613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Arial Black" pitchFamily="34" charset="0"/>
              </a:rPr>
              <a:t>Модернизация льгот</a:t>
            </a:r>
          </a:p>
        </p:txBody>
      </p:sp>
      <p:pic>
        <p:nvPicPr>
          <p:cNvPr id="1026" name="Picture 2" descr="http://ikbtu.kz/wp-content/uploads/2017/02/zak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1" y="2494923"/>
            <a:ext cx="1038330" cy="107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taishaaccountingservices.com.ng/wp-content/uploads/2017/03/Small-Business-jpg-e149080301197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1" y="1110268"/>
            <a:ext cx="1152127" cy="1104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im0-tub-kz.yandex.net/i?id=ac3aa88797cbeb8bad60d6d596b4653c-l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1" y="3863310"/>
            <a:ext cx="1038330" cy="94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tatic.stroyka.uz/images/131532_131525_b12850d178933f22b2763f3d7cd0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1" y="5153113"/>
            <a:ext cx="1038330" cy="113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8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БАЛАНСА МЕЖДУ РАЗЛИЧНЫМИ ПОДХОДАМИ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8504" y="1028817"/>
            <a:ext cx="2952328" cy="786822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Новшества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250434" y="1028817"/>
            <a:ext cx="2948846" cy="786822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Сохранение преемственности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8504" y="2276872"/>
            <a:ext cx="2952328" cy="786822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Новые льготы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50434" y="2276873"/>
            <a:ext cx="2948846" cy="786822"/>
          </a:xfrm>
          <a:prstGeom prst="round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Оптимизация льгот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4989" y="3564149"/>
            <a:ext cx="2952328" cy="786822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Либерализация администрирования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36919" y="3564149"/>
            <a:ext cx="2948846" cy="786822"/>
          </a:xfrm>
          <a:prstGeom prst="round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Усиление администрирования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1618" y="4797152"/>
            <a:ext cx="2963201" cy="1458618"/>
          </a:xfrm>
          <a:prstGeom prst="round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Уменьшение количества слов и ссылок (сделать понятным)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224422" y="4797152"/>
            <a:ext cx="2948846" cy="1458618"/>
          </a:xfrm>
          <a:prstGeom prst="roundRect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Детализация процедур</a:t>
            </a:r>
            <a:endParaRPr lang="ru-RU" sz="1800" dirty="0">
              <a:latin typeface="Arial Black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421422" y="903258"/>
            <a:ext cx="0" cy="5352511"/>
          </a:xfrm>
          <a:prstGeom prst="line">
            <a:avLst/>
          </a:prstGeom>
          <a:ln w="5715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474989" y="1028816"/>
            <a:ext cx="2952328" cy="786822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Новшества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74989" y="2276871"/>
            <a:ext cx="2952328" cy="786822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Новые льготы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36919" y="2276872"/>
            <a:ext cx="2948846" cy="786822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Отмена льгот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61474" y="3564148"/>
            <a:ext cx="2952328" cy="786822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Либерализация администрирования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223404" y="3564148"/>
            <a:ext cx="2948846" cy="786822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Усиление администрирования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38103" y="4797151"/>
            <a:ext cx="3002729" cy="1458618"/>
          </a:xfrm>
          <a:prstGeom prst="round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Уменьшение количества слов и ссылок (сделать понятным)</a:t>
            </a:r>
            <a:endParaRPr lang="ru-RU" sz="1800" dirty="0">
              <a:latin typeface="Arial Black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210907" y="4797151"/>
            <a:ext cx="2948846" cy="1458618"/>
          </a:xfrm>
          <a:prstGeom prst="round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atin typeface="Arial Black" pitchFamily="34" charset="0"/>
              </a:rPr>
              <a:t>Детализация процедур</a:t>
            </a:r>
            <a:endParaRPr lang="ru-RU" sz="1800" dirty="0">
              <a:latin typeface="Arial Black" pitchFamily="34" charset="0"/>
            </a:endParaRPr>
          </a:p>
        </p:txBody>
      </p:sp>
      <p:cxnSp>
        <p:nvCxnSpPr>
          <p:cNvPr id="38" name="Прямая со стрелкой 37"/>
          <p:cNvCxnSpPr>
            <a:stCxn id="4" idx="3"/>
          </p:cNvCxnSpPr>
          <p:nvPr/>
        </p:nvCxnSpPr>
        <p:spPr>
          <a:xfrm>
            <a:off x="3440832" y="1422228"/>
            <a:ext cx="936104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31" idx="3"/>
          </p:cNvCxnSpPr>
          <p:nvPr/>
        </p:nvCxnSpPr>
        <p:spPr>
          <a:xfrm flipV="1">
            <a:off x="3427317" y="2670281"/>
            <a:ext cx="949619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3" idx="3"/>
          </p:cNvCxnSpPr>
          <p:nvPr/>
        </p:nvCxnSpPr>
        <p:spPr>
          <a:xfrm>
            <a:off x="3413802" y="3957559"/>
            <a:ext cx="963134" cy="3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35" idx="3"/>
          </p:cNvCxnSpPr>
          <p:nvPr/>
        </p:nvCxnSpPr>
        <p:spPr>
          <a:xfrm>
            <a:off x="3440832" y="5526460"/>
            <a:ext cx="936104" cy="1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>
            <a:stCxn id="5" idx="1"/>
          </p:cNvCxnSpPr>
          <p:nvPr/>
        </p:nvCxnSpPr>
        <p:spPr>
          <a:xfrm flipH="1">
            <a:off x="5241032" y="1422228"/>
            <a:ext cx="1009402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stCxn id="9" idx="1"/>
          </p:cNvCxnSpPr>
          <p:nvPr/>
        </p:nvCxnSpPr>
        <p:spPr>
          <a:xfrm flipH="1" flipV="1">
            <a:off x="5241032" y="2670281"/>
            <a:ext cx="1009402" cy="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13" idx="1"/>
          </p:cNvCxnSpPr>
          <p:nvPr/>
        </p:nvCxnSpPr>
        <p:spPr>
          <a:xfrm flipH="1">
            <a:off x="5241032" y="3957560"/>
            <a:ext cx="995887" cy="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36" idx="1"/>
          </p:cNvCxnSpPr>
          <p:nvPr/>
        </p:nvCxnSpPr>
        <p:spPr>
          <a:xfrm flipH="1">
            <a:off x="5241032" y="5526460"/>
            <a:ext cx="96987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169024" y="912583"/>
            <a:ext cx="0" cy="5352511"/>
          </a:xfrm>
          <a:prstGeom prst="line">
            <a:avLst/>
          </a:prstGeom>
          <a:ln w="57150"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278829" y="878237"/>
            <a:ext cx="1015663" cy="53431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66"/>
                </a:solidFill>
              </a:rPr>
              <a:t>БАЛАНС</a:t>
            </a:r>
            <a:endParaRPr lang="ru-RU" sz="54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16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352" y="4797152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44" y="2780928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8504" y="188640"/>
            <a:ext cx="8930878" cy="677882"/>
          </a:xfrm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kk-KZ" dirty="0" smtClean="0">
                <a:latin typeface="Arial" pitchFamily="34" charset="0"/>
                <a:cs typeface="Arial" pitchFamily="34" charset="0"/>
              </a:rPr>
              <a:t>ДЛЯ ЧЕГО НУЖНЫ ИЗМЕНЕНИЯ? ЧТО НОВОГО?</a:t>
            </a:r>
            <a:endParaRPr lang="ru-RU" dirty="0">
              <a:latin typeface="Arial" charset="0"/>
              <a:cs typeface="Arial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288704" y="1004656"/>
            <a:ext cx="0" cy="574105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537176" y="1000318"/>
            <a:ext cx="0" cy="574105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4488" y="956102"/>
            <a:ext cx="1802614" cy="45667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Идеология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32720" y="956103"/>
            <a:ext cx="3960439" cy="4844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Стимулирование (Модернизация)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78777" y="963881"/>
            <a:ext cx="3026751" cy="48446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Администрирование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4488" y="1504374"/>
            <a:ext cx="1800200" cy="5164986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Принцип добросовестности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Неясности толкуются в пользу налогоплательщика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Отмена санкции при отзыве разъяснений 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Структура. Персонализация разделов: каждая категория охвачена своим разделом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Принятие поправок до 1 июля одним законом</a:t>
            </a:r>
          </a:p>
          <a:p>
            <a:pPr algn="just"/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endParaRPr lang="kk-KZ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just"/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endParaRPr lang="kk-KZ" sz="1600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32720" y="1530150"/>
            <a:ext cx="3960439" cy="5164986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>
                <a:solidFill>
                  <a:schemeClr val="tx1"/>
                </a:solidFill>
                <a:latin typeface="Arial Narrow" pitchFamily="34" charset="0"/>
              </a:rPr>
              <a:t>МСБ и АПК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kk-KZ" i="1" dirty="0" smtClean="0">
                <a:solidFill>
                  <a:schemeClr val="tx1"/>
                </a:solidFill>
                <a:latin typeface="Arial Narrow" pitchFamily="34" charset="0"/>
              </a:rPr>
              <a:t>сохранение текущих режимов, введение режима фиксированного вычета</a:t>
            </a:r>
          </a:p>
          <a:p>
            <a:pPr marL="182563" indent="-182563" algn="just">
              <a:buFont typeface="Arial" pitchFamily="34" charset="0"/>
              <a:buChar char="•"/>
            </a:pPr>
            <a:endParaRPr lang="kk-KZ" sz="1100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Недропользование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kk-KZ" i="1" dirty="0">
                <a:solidFill>
                  <a:schemeClr val="tx1"/>
                </a:solidFill>
                <a:latin typeface="Arial Narrow" pitchFamily="34" charset="0"/>
              </a:rPr>
              <a:t>альтернативный налог на недропользование, арендные платежи для горнорудного сектора, снижение НДПИ для глубоких месторождений и</a:t>
            </a:r>
            <a:r>
              <a:rPr lang="kk-KZ" i="1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kk-KZ" i="1" dirty="0">
                <a:solidFill>
                  <a:schemeClr val="tx1"/>
                </a:solidFill>
                <a:latin typeface="Arial Narrow" pitchFamily="34" charset="0"/>
              </a:rPr>
              <a:t>олова, отмена бонуса коммерческого обнаружения, Отмена НСП для ГМК, введение НРМ прямого действия</a:t>
            </a:r>
          </a:p>
          <a:p>
            <a:pPr marL="182563" indent="-182563" algn="just">
              <a:buFont typeface="Arial" pitchFamily="34" charset="0"/>
              <a:buChar char="•"/>
            </a:pPr>
            <a:endParaRPr lang="kk-KZ" sz="1100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Финансовый сектор</a:t>
            </a:r>
          </a:p>
          <a:p>
            <a:pPr marL="182563" indent="-182563" algn="just">
              <a:buFont typeface="Arial" pitchFamily="34" charset="0"/>
              <a:buChar char="•"/>
            </a:pPr>
            <a:r>
              <a:rPr lang="kk-KZ" i="1" dirty="0" smtClean="0">
                <a:solidFill>
                  <a:schemeClr val="tx1"/>
                </a:solidFill>
                <a:latin typeface="Arial Narrow" pitchFamily="34" charset="0"/>
              </a:rPr>
              <a:t>Налогообложение дисконта коллектора по факту, Изменение порядка налогообложения по страхованию, Пониженный КПН для фондового рынка</a:t>
            </a:r>
          </a:p>
          <a:p>
            <a:pPr marL="182563" indent="-182563" algn="just">
              <a:buFont typeface="Arial" pitchFamily="34" charset="0"/>
              <a:buChar char="•"/>
            </a:pPr>
            <a:endParaRPr lang="kk-KZ" sz="1100" i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anose="05000000000000000000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Реальный сектор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kk-KZ" i="1" dirty="0" smtClean="0">
                <a:solidFill>
                  <a:schemeClr val="tx1"/>
                </a:solidFill>
                <a:latin typeface="Arial Narrow" pitchFamily="34" charset="0"/>
              </a:rPr>
              <a:t>НДС-льгота для автопроизводителей, Льгота по КПН для лизинга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endParaRPr lang="kk-KZ" sz="1100" i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anose="05000000000000000000" pitchFamily="2" charset="2"/>
              <a:buChar char="ü"/>
            </a:pP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СЭЗы и </a:t>
            </a:r>
            <a:r>
              <a:rPr lang="kk-KZ" b="1" dirty="0">
                <a:solidFill>
                  <a:schemeClr val="tx1"/>
                </a:solidFill>
                <a:latin typeface="Arial Narrow" pitchFamily="34" charset="0"/>
              </a:rPr>
              <a:t>Инвестиционные приоритетные </a:t>
            </a:r>
            <a:r>
              <a:rPr lang="kk-KZ" b="1" dirty="0" smtClean="0">
                <a:solidFill>
                  <a:schemeClr val="tx1"/>
                </a:solidFill>
                <a:latin typeface="Arial Narrow" pitchFamily="34" charset="0"/>
              </a:rPr>
              <a:t>контракты</a:t>
            </a:r>
          </a:p>
          <a:p>
            <a:pPr marL="182563" indent="-182563" algn="just">
              <a:buFont typeface="Arial" panose="020B0604020202020204" pitchFamily="34" charset="0"/>
              <a:buChar char="•"/>
            </a:pPr>
            <a:r>
              <a:rPr lang="kk-KZ" i="1" dirty="0" smtClean="0">
                <a:solidFill>
                  <a:schemeClr val="tx1"/>
                </a:solidFill>
                <a:latin typeface="Arial Narrow" pitchFamily="34" charset="0"/>
              </a:rPr>
              <a:t>модернизация льгот</a:t>
            </a:r>
            <a:endParaRPr lang="kk-KZ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89737" y="1530150"/>
            <a:ext cx="3015791" cy="5164986"/>
          </a:xfrm>
          <a:prstGeom prst="rect">
            <a:avLst/>
          </a:prstGeom>
          <a:ln>
            <a:solidFill>
              <a:srgbClr val="0033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Сохранение порога по НДС (30 тыс. МРП, 68 млн. тенге)</a:t>
            </a:r>
          </a:p>
          <a:p>
            <a:pPr marL="182563" indent="-182563" algn="just"/>
            <a:endParaRPr lang="ru-RU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Снижение срока исковой давности для МСБ с 5 до 3 лет.</a:t>
            </a:r>
          </a:p>
          <a:p>
            <a:pPr marL="182563" indent="-182563" algn="just"/>
            <a:endParaRPr lang="ru-RU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Трехвекторное администрирование: </a:t>
            </a:r>
            <a:r>
              <a:rPr lang="ru-RU" i="1" dirty="0" smtClean="0">
                <a:solidFill>
                  <a:schemeClr val="tx1"/>
                </a:solidFill>
                <a:latin typeface="Arial Narrow" pitchFamily="34" charset="0"/>
              </a:rPr>
              <a:t>красная зона – контроль, желтая зона – оказание помощи, зеленая зона – отсутствие контроля. </a:t>
            </a: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Стимулирование попадания в зеленую зону</a:t>
            </a:r>
          </a:p>
          <a:p>
            <a:pPr marL="182563" indent="-182563" algn="just"/>
            <a:endParaRPr lang="ru-RU" i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1"/>
                </a:solidFill>
                <a:latin typeface="Arial Narrow" pitchFamily="34" charset="0"/>
              </a:rPr>
              <a:t>Сокращение оснований налоговых проверок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ru-RU" i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ru-RU" b="1" i="1" dirty="0" smtClean="0">
                <a:solidFill>
                  <a:schemeClr val="tx1"/>
                </a:solidFill>
                <a:latin typeface="Arial Narrow" pitchFamily="34" charset="0"/>
              </a:rPr>
              <a:t>Применение контрольного счета НДС на добровольной основе</a:t>
            </a:r>
          </a:p>
          <a:p>
            <a:pPr marL="182563" indent="-182563" algn="just">
              <a:buFont typeface="Wingdings" pitchFamily="2" charset="2"/>
              <a:buChar char="ü"/>
            </a:pPr>
            <a:endParaRPr lang="kk-KZ" b="1" dirty="0">
              <a:solidFill>
                <a:schemeClr val="tx1"/>
              </a:solidFill>
              <a:latin typeface="Arial Narrow" pitchFamily="34" charset="0"/>
            </a:endParaRPr>
          </a:p>
          <a:p>
            <a:pPr marL="182563" indent="-182563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Международные </a:t>
            </a:r>
            <a:r>
              <a:rPr lang="ru-RU" b="1" dirty="0">
                <a:solidFill>
                  <a:schemeClr val="tx1"/>
                </a:solidFill>
                <a:latin typeface="Arial Narrow" pitchFamily="34" charset="0"/>
              </a:rPr>
              <a:t>рекомендации против отмывания </a:t>
            </a: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капитала (</a:t>
            </a:r>
            <a:r>
              <a:rPr lang="en-US" b="1" dirty="0" smtClean="0">
                <a:solidFill>
                  <a:schemeClr val="tx1"/>
                </a:solidFill>
                <a:latin typeface="Arial Narrow" pitchFamily="34" charset="0"/>
              </a:rPr>
              <a:t>BEPS</a:t>
            </a:r>
            <a:r>
              <a:rPr lang="ru-RU" b="1" dirty="0" smtClean="0">
                <a:solidFill>
                  <a:schemeClr val="tx1"/>
                </a:solidFill>
                <a:latin typeface="Arial Narrow" pitchFamily="34" charset="0"/>
              </a:rPr>
              <a:t>)  (Контроль офшоров)</a:t>
            </a:r>
          </a:p>
          <a:p>
            <a:pPr algn="just"/>
            <a:endParaRPr lang="ru-RU" b="1" dirty="0" smtClean="0">
              <a:solidFill>
                <a:schemeClr val="tx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4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706" y="1349821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327" y="5741192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785" y="3290545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ИДЕОЛОГИЯ </a:t>
            </a:r>
            <a:endParaRPr lang="ru-RU" sz="1800" dirty="0"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>
            <a:stCxn id="8" idx="4"/>
          </p:cNvCxnSpPr>
          <p:nvPr/>
        </p:nvCxnSpPr>
        <p:spPr>
          <a:xfrm>
            <a:off x="678766" y="1447660"/>
            <a:ext cx="0" cy="401603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38948" y="1788847"/>
            <a:ext cx="794441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Отмена штрафа и пени</a:t>
            </a:r>
            <a:r>
              <a:rPr lang="ru-RU" sz="1600" dirty="0" smtClean="0">
                <a:solidFill>
                  <a:schemeClr val="tx1"/>
                </a:solidFill>
              </a:rPr>
              <a:t>, если налоговые органы </a:t>
            </a:r>
            <a:r>
              <a:rPr lang="ru-RU" sz="1600" b="1" dirty="0" smtClean="0">
                <a:solidFill>
                  <a:schemeClr val="tx1"/>
                </a:solidFill>
              </a:rPr>
              <a:t>неправильно разъясняют </a:t>
            </a:r>
            <a:r>
              <a:rPr lang="ru-RU" sz="1600" dirty="0" smtClean="0">
                <a:solidFill>
                  <a:schemeClr val="tx1"/>
                </a:solidFill>
              </a:rPr>
              <a:t>Налоговый кодекс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26069" y="3359384"/>
            <a:ext cx="7958499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Больше времени бизнесу для изучения изменений в Налоговый кодекс (поправки принимаются </a:t>
            </a:r>
            <a:r>
              <a:rPr lang="ru-RU" sz="1600" b="1" dirty="0" smtClean="0">
                <a:solidFill>
                  <a:schemeClr val="tx1"/>
                </a:solidFill>
              </a:rPr>
              <a:t>не позднее 1 июля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98769" y="4339010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Отмена многочисленных поправок (</a:t>
            </a:r>
            <a:r>
              <a:rPr lang="ru-RU" sz="1600" b="1" dirty="0" smtClean="0">
                <a:solidFill>
                  <a:schemeClr val="tx1"/>
                </a:solidFill>
              </a:rPr>
              <a:t>запрет</a:t>
            </a:r>
            <a:r>
              <a:rPr lang="ru-RU" sz="1600" dirty="0" smtClean="0">
                <a:solidFill>
                  <a:schemeClr val="tx1"/>
                </a:solidFill>
              </a:rPr>
              <a:t> на внесение изменений </a:t>
            </a:r>
            <a:r>
              <a:rPr lang="ru-RU" sz="1600" b="1" dirty="0" smtClean="0">
                <a:solidFill>
                  <a:schemeClr val="tx1"/>
                </a:solidFill>
              </a:rPr>
              <a:t>сопутствующими законами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5737" y="101965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367767" y="268153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68941" y="1941667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35932" y="2712941"/>
            <a:ext cx="7944410" cy="42800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Усиливается требование к </a:t>
            </a:r>
            <a:r>
              <a:rPr lang="ru-RU" sz="1600" b="1" dirty="0" smtClean="0">
                <a:solidFill>
                  <a:schemeClr val="tx1"/>
                </a:solidFill>
              </a:rPr>
              <a:t>обоснованности доначислений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71122" y="345373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61794" y="1233657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00420" y="4694008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25120" y="2185738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1982" y="2900860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31982" y="3700846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9" name="Овал 18"/>
          <p:cNvSpPr/>
          <p:nvPr/>
        </p:nvSpPr>
        <p:spPr>
          <a:xfrm>
            <a:off x="367767" y="4480005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66467" y="1012590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Все неясности и неточности </a:t>
            </a:r>
            <a:r>
              <a:rPr lang="ru-RU" sz="1600" b="1" dirty="0" smtClean="0">
                <a:solidFill>
                  <a:schemeClr val="tx1"/>
                </a:solidFill>
              </a:rPr>
              <a:t>толкуются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в пользу налогоплательщика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98769" y="5287156"/>
            <a:ext cx="7958500" cy="73364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600" b="1" dirty="0" smtClean="0">
                <a:solidFill>
                  <a:schemeClr val="tx1"/>
                </a:solidFill>
              </a:rPr>
              <a:t>Новая структура</a:t>
            </a:r>
            <a:r>
              <a:rPr lang="kk-KZ" sz="1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kk-KZ" sz="1600" dirty="0" smtClean="0">
                <a:solidFill>
                  <a:schemeClr val="tx1"/>
                </a:solidFill>
              </a:rPr>
              <a:t>Персонализация </a:t>
            </a:r>
            <a:r>
              <a:rPr lang="kk-KZ" sz="1600" dirty="0">
                <a:solidFill>
                  <a:schemeClr val="tx1"/>
                </a:solidFill>
              </a:rPr>
              <a:t>разделов: каждая категория охвачена </a:t>
            </a:r>
            <a:r>
              <a:rPr lang="kk-KZ" sz="1600" b="1" dirty="0">
                <a:solidFill>
                  <a:schemeClr val="tx1"/>
                </a:solidFill>
              </a:rPr>
              <a:t>своим разделом</a:t>
            </a:r>
          </a:p>
        </p:txBody>
      </p:sp>
      <p:sp>
        <p:nvSpPr>
          <p:cNvPr id="25" name="Овал 24"/>
          <p:cNvSpPr/>
          <p:nvPr/>
        </p:nvSpPr>
        <p:spPr>
          <a:xfrm>
            <a:off x="395737" y="5426233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</a:t>
            </a:r>
            <a:endParaRPr lang="ru-RU" sz="1600" dirty="0"/>
          </a:p>
        </p:txBody>
      </p:sp>
      <p:cxnSp>
        <p:nvCxnSpPr>
          <p:cNvPr id="26" name="Прямая соединительная линия 25"/>
          <p:cNvCxnSpPr>
            <a:stCxn id="25" idx="6"/>
          </p:cNvCxnSpPr>
          <p:nvPr/>
        </p:nvCxnSpPr>
        <p:spPr>
          <a:xfrm>
            <a:off x="961794" y="5640236"/>
            <a:ext cx="34257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8808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6745" y="1556792"/>
            <a:ext cx="3444127" cy="5112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ОБЩАЯ ЧАСТЬ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Общие положения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обязательство 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 ОСОБЕННАЯ ЧАСТЬ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3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Основные положения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4.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Корпоративный подоходный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5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организаций, осуществляющих деятельность на территории специальных экономических зон, и организации, реализующей инвестиционный приоритетный проект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6.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Индивидуальный подоходный налог 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7.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Особенности международного налогообложения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8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добавленную стоимость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9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Акцизы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10.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Рентный налог на экспорт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11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</a:t>
            </a:r>
          </a:p>
          <a:p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недропользователей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12.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Социальный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13</a:t>
            </a:r>
            <a:r>
              <a:rPr lang="ru-RU" sz="1100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Налог на транспортные средства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14.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Земельный налог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15.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имущество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16.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игорный бизнес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17.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Фиксированный налог 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18.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Специальные налоговые режимы </a:t>
            </a:r>
            <a:endParaRPr lang="ru-RU" sz="1100" dirty="0" smtClean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19.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Другие обязательные платежи 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3. НАЛОГОВОЕ АДМИНИСТРИРОВАНИЕ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20.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контроль и прочие формы налогового администрирования </a:t>
            </a:r>
          </a:p>
          <a:p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21.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Обжалование результатов налоговой проверки и действий (бездействия) должностных лиц органов налоговой службы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6496" y="260648"/>
            <a:ext cx="8930878" cy="576064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kk-KZ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latin typeface="Arial" charset="0"/>
                <a:cs typeface="Arial" charset="0"/>
              </a:rPr>
              <a:t>СТРУКТУРА НАЛОГОВОГО КОДЕКСА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745" y="936875"/>
            <a:ext cx="3444127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kk-KZ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Действующая структура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21152" y="936875"/>
            <a:ext cx="3112481" cy="42576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Предлагаемая структура</a:t>
            </a:r>
            <a:endParaRPr lang="ru-RU" sz="2000" b="1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1152" y="1556791"/>
            <a:ext cx="3112481" cy="50060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ОБЩАЯ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ЧАСТЬ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Общие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положения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обязательство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3.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Виды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налогов, других обязательных платежей в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бюджет </a:t>
            </a:r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4.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учет, налоговые формы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5.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Налоговое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администрирование</a:t>
            </a:r>
          </a:p>
          <a:p>
            <a:pPr lvl="0"/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2. ОСОБЕННАЯ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ЧАСТЬ</a:t>
            </a:r>
          </a:p>
          <a:p>
            <a:r>
              <a:rPr lang="ru-RU" sz="1100" b="1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Параграф </a:t>
            </a:r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1. Общеустановленный режим налогообложения </a:t>
            </a:r>
          </a:p>
          <a:p>
            <a:pPr marL="0" lvl="1"/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6.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юридических лиц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7.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физических лиц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8.</a:t>
            </a:r>
            <a:r>
              <a:rPr lang="ru-RU" sz="1100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Общеустановленный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налоговый режим для физических лиц индивидуальных предпринимателей и лиц, занимающихся частной практикой</a:t>
            </a:r>
          </a:p>
          <a:p>
            <a:r>
              <a:rPr lang="ru-RU" sz="1100" b="1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Параграф 2. Специальные положения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9.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недропользователей</a:t>
            </a:r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10.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Рентный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 на экспорт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11.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Специальные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налоговые режимы</a:t>
            </a:r>
          </a:p>
          <a:p>
            <a:pPr marL="0" lvl="1"/>
            <a:r>
              <a:rPr lang="ru-RU" sz="1100" b="1" cap="all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Раздел </a:t>
            </a:r>
            <a:r>
              <a:rPr lang="ru-RU" sz="1100" b="1" cap="all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12.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Налогообложение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  <a:cs typeface="Times New Roman" pitchFamily="18" charset="0"/>
              </a:rPr>
              <a:t>организаций, осуществляющих деятельность на территории специальных экономических зон, и организации, реализующей инвестиционный приоритетный проект</a:t>
            </a:r>
          </a:p>
          <a:p>
            <a:pPr marL="0" lvl="1"/>
            <a:endParaRPr lang="ru-RU" sz="1100" dirty="0">
              <a:solidFill>
                <a:schemeClr val="tx1"/>
              </a:solidFill>
              <a:latin typeface="Arial Narrow" pitchFamily="34" charset="0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>
            <a:stCxn id="10" idx="3"/>
          </p:cNvCxnSpPr>
          <p:nvPr/>
        </p:nvCxnSpPr>
        <p:spPr>
          <a:xfrm>
            <a:off x="5421086" y="3465004"/>
            <a:ext cx="972074" cy="324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0" idx="3"/>
          </p:cNvCxnSpPr>
          <p:nvPr/>
        </p:nvCxnSpPr>
        <p:spPr>
          <a:xfrm>
            <a:off x="5421086" y="3465004"/>
            <a:ext cx="972074" cy="756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V="1">
            <a:off x="5427712" y="4886216"/>
            <a:ext cx="965448" cy="1961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2" idx="3"/>
          </p:cNvCxnSpPr>
          <p:nvPr/>
        </p:nvCxnSpPr>
        <p:spPr>
          <a:xfrm>
            <a:off x="5398114" y="1952836"/>
            <a:ext cx="923038" cy="151216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2" idx="3"/>
          </p:cNvCxnSpPr>
          <p:nvPr/>
        </p:nvCxnSpPr>
        <p:spPr>
          <a:xfrm flipV="1">
            <a:off x="5398114" y="1777890"/>
            <a:ext cx="995046" cy="17494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>
            <a:stCxn id="12" idx="3"/>
          </p:cNvCxnSpPr>
          <p:nvPr/>
        </p:nvCxnSpPr>
        <p:spPr>
          <a:xfrm flipV="1">
            <a:off x="5443987" y="1928765"/>
            <a:ext cx="877165" cy="315631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42" name="Скругленная соединительная линия 5141"/>
          <p:cNvCxnSpPr>
            <a:stCxn id="10" idx="1"/>
          </p:cNvCxnSpPr>
          <p:nvPr/>
        </p:nvCxnSpPr>
        <p:spPr>
          <a:xfrm rot="10800000">
            <a:off x="2144693" y="1615870"/>
            <a:ext cx="2550431" cy="184913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Скругленная соединительная линия 97"/>
          <p:cNvCxnSpPr/>
          <p:nvPr/>
        </p:nvCxnSpPr>
        <p:spPr>
          <a:xfrm rot="10800000" flipV="1">
            <a:off x="3017333" y="1932059"/>
            <a:ext cx="1669248" cy="468052"/>
          </a:xfrm>
          <a:prstGeom prst="curvedConnector3">
            <a:avLst>
              <a:gd name="adj1" fmla="val 852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Скругленная соединительная линия 99"/>
          <p:cNvCxnSpPr/>
          <p:nvPr/>
        </p:nvCxnSpPr>
        <p:spPr>
          <a:xfrm rot="10800000">
            <a:off x="3152802" y="3212977"/>
            <a:ext cx="1525232" cy="264959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Скругленная соединительная линия 103"/>
          <p:cNvCxnSpPr>
            <a:stCxn id="2" idx="1"/>
          </p:cNvCxnSpPr>
          <p:nvPr/>
        </p:nvCxnSpPr>
        <p:spPr>
          <a:xfrm rot="10800000" flipV="1">
            <a:off x="3008788" y="1952836"/>
            <a:ext cx="1669247" cy="1664568"/>
          </a:xfrm>
          <a:prstGeom prst="curvedConnector3">
            <a:avLst>
              <a:gd name="adj1" fmla="val 89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Скругленная соединительная линия 106"/>
          <p:cNvCxnSpPr>
            <a:stCxn id="10" idx="1"/>
          </p:cNvCxnSpPr>
          <p:nvPr/>
        </p:nvCxnSpPr>
        <p:spPr>
          <a:xfrm rot="10800000" flipV="1">
            <a:off x="2144689" y="3465004"/>
            <a:ext cx="2550434" cy="972108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Скругленная соединительная линия 110"/>
          <p:cNvCxnSpPr>
            <a:stCxn id="10" idx="1"/>
          </p:cNvCxnSpPr>
          <p:nvPr/>
        </p:nvCxnSpPr>
        <p:spPr>
          <a:xfrm rot="10800000" flipV="1">
            <a:off x="3008791" y="3465004"/>
            <a:ext cx="1686333" cy="1116124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Скругленная соединительная линия 115"/>
          <p:cNvCxnSpPr/>
          <p:nvPr/>
        </p:nvCxnSpPr>
        <p:spPr>
          <a:xfrm rot="10800000" flipV="1">
            <a:off x="2144689" y="3465004"/>
            <a:ext cx="2550436" cy="1340530"/>
          </a:xfrm>
          <a:prstGeom prst="curvedConnector3">
            <a:avLst>
              <a:gd name="adj1" fmla="val 27805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Скругленная соединительная линия 122"/>
          <p:cNvCxnSpPr>
            <a:stCxn id="10" idx="1"/>
          </p:cNvCxnSpPr>
          <p:nvPr/>
        </p:nvCxnSpPr>
        <p:spPr>
          <a:xfrm rot="10800000" flipV="1">
            <a:off x="2297089" y="3465004"/>
            <a:ext cx="2398034" cy="1492930"/>
          </a:xfrm>
          <a:prstGeom prst="curved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Скругленная соединительная линия 125"/>
          <p:cNvCxnSpPr/>
          <p:nvPr/>
        </p:nvCxnSpPr>
        <p:spPr>
          <a:xfrm rot="5400000">
            <a:off x="2673004" y="3800234"/>
            <a:ext cx="2340815" cy="1669249"/>
          </a:xfrm>
          <a:prstGeom prst="curvedConnector3">
            <a:avLst>
              <a:gd name="adj1" fmla="val 58836"/>
            </a:avLst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Скругленная соединительная линия 143"/>
          <p:cNvCxnSpPr>
            <a:endCxn id="5" idx="0"/>
          </p:cNvCxnSpPr>
          <p:nvPr/>
        </p:nvCxnSpPr>
        <p:spPr>
          <a:xfrm rot="16200000" flipV="1">
            <a:off x="1623379" y="2012222"/>
            <a:ext cx="3518632" cy="2607772"/>
          </a:xfrm>
          <a:prstGeom prst="curvedConnector3">
            <a:avLst>
              <a:gd name="adj1" fmla="val 99691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кругленная соединительная линия 70"/>
          <p:cNvCxnSpPr/>
          <p:nvPr/>
        </p:nvCxnSpPr>
        <p:spPr>
          <a:xfrm rot="10800000">
            <a:off x="2144690" y="4135269"/>
            <a:ext cx="2533345" cy="949814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кругленная соединительная линия 73"/>
          <p:cNvCxnSpPr>
            <a:stCxn id="12" idx="1"/>
          </p:cNvCxnSpPr>
          <p:nvPr/>
        </p:nvCxnSpPr>
        <p:spPr>
          <a:xfrm rot="10800000" flipV="1">
            <a:off x="3152804" y="5085083"/>
            <a:ext cx="1542318" cy="720182"/>
          </a:xfrm>
          <a:prstGeom prst="curvedConnector3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Скругленная соединительная линия 159"/>
          <p:cNvCxnSpPr/>
          <p:nvPr/>
        </p:nvCxnSpPr>
        <p:spPr>
          <a:xfrm rot="16200000" flipV="1">
            <a:off x="2713729" y="2715950"/>
            <a:ext cx="2340158" cy="1750036"/>
          </a:xfrm>
          <a:prstGeom prst="curvedConnector3">
            <a:avLst>
              <a:gd name="adj1" fmla="val 8674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кругленная соединительная линия 172"/>
          <p:cNvCxnSpPr/>
          <p:nvPr/>
        </p:nvCxnSpPr>
        <p:spPr>
          <a:xfrm rot="10800000">
            <a:off x="2449490" y="4984268"/>
            <a:ext cx="2228549" cy="244933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Скругленная соединительная линия 176"/>
          <p:cNvCxnSpPr/>
          <p:nvPr/>
        </p:nvCxnSpPr>
        <p:spPr>
          <a:xfrm rot="10800000">
            <a:off x="2078808" y="4365104"/>
            <a:ext cx="2599226" cy="86409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Скругленная соединительная линия 179"/>
          <p:cNvCxnSpPr/>
          <p:nvPr/>
        </p:nvCxnSpPr>
        <p:spPr>
          <a:xfrm rot="10800000">
            <a:off x="3008786" y="4634859"/>
            <a:ext cx="1669249" cy="594347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Скругленная соединительная линия 182"/>
          <p:cNvCxnSpPr/>
          <p:nvPr/>
        </p:nvCxnSpPr>
        <p:spPr>
          <a:xfrm rot="10800000">
            <a:off x="2297088" y="4761048"/>
            <a:ext cx="2380948" cy="520395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Скругленная соединительная линия 184"/>
          <p:cNvCxnSpPr/>
          <p:nvPr/>
        </p:nvCxnSpPr>
        <p:spPr>
          <a:xfrm rot="10800000">
            <a:off x="2864768" y="3627022"/>
            <a:ext cx="1796607" cy="1602182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Скругленная соединительная линия 187"/>
          <p:cNvCxnSpPr/>
          <p:nvPr/>
        </p:nvCxnSpPr>
        <p:spPr>
          <a:xfrm rot="10800000">
            <a:off x="3152802" y="3345458"/>
            <a:ext cx="1606020" cy="1415589"/>
          </a:xfrm>
          <a:prstGeom prst="curvedConnector3">
            <a:avLst>
              <a:gd name="adj1" fmla="val 7976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>
            <a:stCxn id="10" idx="3"/>
          </p:cNvCxnSpPr>
          <p:nvPr/>
        </p:nvCxnSpPr>
        <p:spPr>
          <a:xfrm flipV="1">
            <a:off x="5421086" y="1777892"/>
            <a:ext cx="900066" cy="168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7" name="Скругленная соединительная линия 126"/>
          <p:cNvCxnSpPr>
            <a:stCxn id="2" idx="1"/>
          </p:cNvCxnSpPr>
          <p:nvPr/>
        </p:nvCxnSpPr>
        <p:spPr>
          <a:xfrm rot="10800000">
            <a:off x="1496616" y="1556794"/>
            <a:ext cx="3181418" cy="396043"/>
          </a:xfrm>
          <a:prstGeom prst="curvedConnector3">
            <a:avLst>
              <a:gd name="adj1" fmla="val 790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Скругленная соединительная линия 134"/>
          <p:cNvCxnSpPr>
            <a:stCxn id="2" idx="1"/>
          </p:cNvCxnSpPr>
          <p:nvPr/>
        </p:nvCxnSpPr>
        <p:spPr>
          <a:xfrm rot="10800000" flipV="1">
            <a:off x="3008786" y="1952835"/>
            <a:ext cx="1669249" cy="1260141"/>
          </a:xfrm>
          <a:prstGeom prst="curvedConnector3">
            <a:avLst>
              <a:gd name="adj1" fmla="val 7608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Скругленная соединительная линия 141"/>
          <p:cNvCxnSpPr>
            <a:stCxn id="2" idx="1"/>
          </p:cNvCxnSpPr>
          <p:nvPr/>
        </p:nvCxnSpPr>
        <p:spPr>
          <a:xfrm rot="10800000" flipV="1">
            <a:off x="1928668" y="1952836"/>
            <a:ext cx="2749366" cy="2412268"/>
          </a:xfrm>
          <a:prstGeom prst="curvedConnector3">
            <a:avLst>
              <a:gd name="adj1" fmla="val 266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Скругленная соединительная линия 145"/>
          <p:cNvCxnSpPr/>
          <p:nvPr/>
        </p:nvCxnSpPr>
        <p:spPr>
          <a:xfrm rot="5400000">
            <a:off x="2610940" y="2530700"/>
            <a:ext cx="2304256" cy="1796601"/>
          </a:xfrm>
          <a:prstGeom prst="curvedConnector3">
            <a:avLst>
              <a:gd name="adj1" fmla="val 651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Скругленная соединительная линия 222"/>
          <p:cNvCxnSpPr/>
          <p:nvPr/>
        </p:nvCxnSpPr>
        <p:spPr>
          <a:xfrm rot="5400000">
            <a:off x="1978589" y="2032277"/>
            <a:ext cx="2808210" cy="2607774"/>
          </a:xfrm>
          <a:prstGeom prst="curvedConnector3">
            <a:avLst>
              <a:gd name="adj1" fmla="val 678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Скругленная соединительная линия 224"/>
          <p:cNvCxnSpPr/>
          <p:nvPr/>
        </p:nvCxnSpPr>
        <p:spPr>
          <a:xfrm rot="5400000">
            <a:off x="1976680" y="2273246"/>
            <a:ext cx="3005098" cy="2364281"/>
          </a:xfrm>
          <a:prstGeom prst="curvedConnector3">
            <a:avLst>
              <a:gd name="adj1" fmla="val 554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Скругленная соединительная линия 158"/>
          <p:cNvCxnSpPr/>
          <p:nvPr/>
        </p:nvCxnSpPr>
        <p:spPr>
          <a:xfrm rot="5400000">
            <a:off x="2118483" y="3245714"/>
            <a:ext cx="3528395" cy="159070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695122" y="4761047"/>
            <a:ext cx="748865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Н/П </a:t>
            </a:r>
            <a:r>
              <a:rPr lang="kk-KZ" b="1" dirty="0" smtClean="0"/>
              <a:t> </a:t>
            </a:r>
            <a:r>
              <a:rPr lang="ru-RU" b="1" dirty="0" smtClean="0"/>
              <a:t>(недр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95123" y="3140968"/>
            <a:ext cx="725963" cy="64807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/>
              <a:t>Н/П </a:t>
            </a:r>
            <a:r>
              <a:rPr lang="ru-RU" b="1" dirty="0" smtClean="0"/>
              <a:t>(</a:t>
            </a:r>
            <a:r>
              <a:rPr lang="ru-RU" b="1" dirty="0"/>
              <a:t>Ф</a:t>
            </a:r>
            <a:r>
              <a:rPr lang="ru-RU" b="1" dirty="0" smtClean="0"/>
              <a:t>Л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8034" y="1628800"/>
            <a:ext cx="720080" cy="6480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Н/П  </a:t>
            </a:r>
            <a:r>
              <a:rPr lang="ru-RU" b="1" dirty="0" smtClean="0"/>
              <a:t>(ЮЛ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83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706" y="1340879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327" y="5741192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shaimahanov_na\Pictures\101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785" y="3290545"/>
            <a:ext cx="1495076" cy="133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6279" y="337607"/>
            <a:ext cx="8884063" cy="431680"/>
          </a:xfrm>
        </p:spPr>
        <p:txBody>
          <a:bodyPr/>
          <a:lstStyle/>
          <a:p>
            <a:pPr>
              <a:spcAft>
                <a:spcPts val="0"/>
              </a:spcAft>
              <a:defRPr/>
            </a:pPr>
            <a:r>
              <a:rPr lang="ru-RU" sz="1800" dirty="0" smtClean="0">
                <a:latin typeface="Arial" charset="0"/>
                <a:cs typeface="Arial" charset="0"/>
              </a:rPr>
              <a:t>РЕЖИМЫ ДЛЯ </a:t>
            </a:r>
            <a:r>
              <a:rPr lang="kk-KZ" sz="1800" dirty="0" smtClean="0"/>
              <a:t>МСБ И </a:t>
            </a:r>
            <a:r>
              <a:rPr lang="kk-KZ" sz="1800" dirty="0"/>
              <a:t>АПК</a:t>
            </a:r>
            <a:endParaRPr lang="ru-RU" sz="1800" dirty="0">
              <a:latin typeface="Arial" charset="0"/>
              <a:cs typeface="Arial" charset="0"/>
            </a:endParaRPr>
          </a:p>
        </p:txBody>
      </p:sp>
      <p:cxnSp>
        <p:nvCxnSpPr>
          <p:cNvPr id="4" name="Прямая соединительная линия 3"/>
          <p:cNvCxnSpPr>
            <a:stCxn id="8" idx="4"/>
            <a:endCxn id="25" idx="0"/>
          </p:cNvCxnSpPr>
          <p:nvPr/>
        </p:nvCxnSpPr>
        <p:spPr>
          <a:xfrm flipH="1">
            <a:off x="678765" y="1447660"/>
            <a:ext cx="1" cy="404529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350186" y="1587242"/>
            <a:ext cx="7944410" cy="9056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Введение </a:t>
            </a:r>
            <a:r>
              <a:rPr lang="ru-RU" sz="1600" b="1" dirty="0">
                <a:solidFill>
                  <a:schemeClr val="tx1"/>
                </a:solidFill>
              </a:rPr>
              <a:t>режима фиксированного </a:t>
            </a:r>
            <a:r>
              <a:rPr lang="ru-RU" sz="1600" b="1" dirty="0" smtClean="0">
                <a:solidFill>
                  <a:schemeClr val="tx1"/>
                </a:solidFill>
              </a:rPr>
              <a:t>вычета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>
                <a:solidFill>
                  <a:schemeClr val="tx1"/>
                </a:solidFill>
              </a:rPr>
              <a:t>Налоговая база исчисляется как </a:t>
            </a:r>
            <a:r>
              <a:rPr lang="ru-RU" sz="1600" b="1" dirty="0">
                <a:solidFill>
                  <a:schemeClr val="tx1"/>
                </a:solidFill>
              </a:rPr>
              <a:t>разница</a:t>
            </a:r>
            <a:r>
              <a:rPr lang="ru-RU" sz="1600" dirty="0">
                <a:solidFill>
                  <a:schemeClr val="tx1"/>
                </a:solidFill>
              </a:rPr>
              <a:t> между доходами и расходами. 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</a:rPr>
              <a:t>Право выбора </a:t>
            </a:r>
            <a:r>
              <a:rPr lang="ru-RU" sz="1600" dirty="0">
                <a:solidFill>
                  <a:schemeClr val="tx1"/>
                </a:solidFill>
              </a:rPr>
              <a:t>режима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41991" y="3247992"/>
            <a:ext cx="7941392" cy="43558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Патент</a:t>
            </a:r>
            <a:r>
              <a:rPr lang="ru-RU" sz="1600" dirty="0">
                <a:solidFill>
                  <a:schemeClr val="tx1"/>
                </a:solidFill>
              </a:rPr>
              <a:t>. Снижение ставки с </a:t>
            </a:r>
            <a:r>
              <a:rPr lang="ru-RU" sz="1600" b="1" dirty="0">
                <a:solidFill>
                  <a:schemeClr val="tx1"/>
                </a:solidFill>
              </a:rPr>
              <a:t>2% </a:t>
            </a:r>
            <a:r>
              <a:rPr lang="ru-RU" sz="1600" dirty="0">
                <a:solidFill>
                  <a:schemeClr val="tx1"/>
                </a:solidFill>
              </a:rPr>
              <a:t>до </a:t>
            </a:r>
            <a:r>
              <a:rPr lang="ru-RU" sz="1600" b="1" dirty="0">
                <a:solidFill>
                  <a:schemeClr val="tx1"/>
                </a:solidFill>
              </a:rPr>
              <a:t>1% </a:t>
            </a:r>
            <a:r>
              <a:rPr lang="ru-RU" sz="1600" dirty="0">
                <a:solidFill>
                  <a:schemeClr val="tx1"/>
                </a:solidFill>
              </a:rPr>
              <a:t>(отмена социального налога</a:t>
            </a:r>
            <a:r>
              <a:rPr lang="ru-RU" sz="1600" dirty="0" smtClean="0">
                <a:solidFill>
                  <a:schemeClr val="tx1"/>
                </a:solidFill>
              </a:rPr>
              <a:t>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41991" y="3794306"/>
            <a:ext cx="7958500" cy="10748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k-KZ" sz="1600" dirty="0" smtClean="0">
                <a:solidFill>
                  <a:schemeClr val="tx1"/>
                </a:solidFill>
              </a:rPr>
              <a:t>Для плательщиклв </a:t>
            </a:r>
            <a:r>
              <a:rPr lang="kk-KZ" sz="1600" b="1" dirty="0" smtClean="0">
                <a:solidFill>
                  <a:schemeClr val="tx1"/>
                </a:solidFill>
              </a:rPr>
              <a:t>ЕЗН </a:t>
            </a:r>
            <a:r>
              <a:rPr lang="kk-KZ" sz="1600" dirty="0" smtClean="0">
                <a:solidFill>
                  <a:schemeClr val="tx1"/>
                </a:solidFill>
              </a:rPr>
              <a:t>отменяется социальный налог </a:t>
            </a:r>
            <a:r>
              <a:rPr lang="kk-KZ" sz="1600" dirty="0">
                <a:solidFill>
                  <a:schemeClr val="tx1"/>
                </a:solidFill>
              </a:rPr>
              <a:t>за главу, членов и работников </a:t>
            </a:r>
            <a:r>
              <a:rPr lang="kk-KZ" sz="1600" dirty="0" smtClean="0">
                <a:solidFill>
                  <a:schemeClr val="tx1"/>
                </a:solidFill>
              </a:rPr>
              <a:t>КФХ, исключается ограничение по осуществлению </a:t>
            </a:r>
            <a:r>
              <a:rPr lang="kk-KZ" sz="1600" dirty="0">
                <a:solidFill>
                  <a:schemeClr val="tx1"/>
                </a:solidFill>
              </a:rPr>
              <a:t>прочих видов </a:t>
            </a:r>
            <a:r>
              <a:rPr lang="kk-KZ" sz="1600" dirty="0" smtClean="0">
                <a:solidFill>
                  <a:schemeClr val="tx1"/>
                </a:solidFill>
              </a:rPr>
              <a:t>деятельности. С 2020г. изменен объект обложения с оценочной стоимости земли на полученный доход (без вычетов).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5737" y="101965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391552" y="264095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409872" y="1826066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49036" y="2637622"/>
            <a:ext cx="7944410" cy="428007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</a:rPr>
              <a:t>Упрощенная декларация</a:t>
            </a:r>
            <a:r>
              <a:rPr lang="ru-RU" sz="1600" dirty="0">
                <a:solidFill>
                  <a:schemeClr val="tx1"/>
                </a:solidFill>
              </a:rPr>
              <a:t>. Установление </a:t>
            </a:r>
            <a:r>
              <a:rPr lang="ru-RU" sz="1600" b="1" dirty="0">
                <a:solidFill>
                  <a:schemeClr val="tx1"/>
                </a:solidFill>
              </a:rPr>
              <a:t>единых критериев </a:t>
            </a:r>
            <a:r>
              <a:rPr lang="ru-RU" sz="1600" dirty="0">
                <a:solidFill>
                  <a:schemeClr val="tx1"/>
                </a:solidFill>
              </a:rPr>
              <a:t>для ЮЛ и ИП</a:t>
            </a:r>
          </a:p>
        </p:txBody>
      </p:sp>
      <p:sp>
        <p:nvSpPr>
          <p:cNvPr id="13" name="Овал 12"/>
          <p:cNvSpPr/>
          <p:nvPr/>
        </p:nvSpPr>
        <p:spPr>
          <a:xfrm>
            <a:off x="376575" y="325557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cxnSp>
        <p:nvCxnSpPr>
          <p:cNvPr id="14" name="Прямая соединительная линия 13"/>
          <p:cNvCxnSpPr>
            <a:stCxn id="8" idx="6"/>
          </p:cNvCxnSpPr>
          <p:nvPr/>
        </p:nvCxnSpPr>
        <p:spPr>
          <a:xfrm>
            <a:off x="961794" y="1233657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32950" y="4310675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46118" y="2025503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45086" y="2854957"/>
            <a:ext cx="403950" cy="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8" name="Прямая соединительная линия 17"/>
          <p:cNvCxnSpPr>
            <a:endCxn id="6" idx="1"/>
          </p:cNvCxnSpPr>
          <p:nvPr/>
        </p:nvCxnSpPr>
        <p:spPr>
          <a:xfrm flipV="1">
            <a:off x="934684" y="3465786"/>
            <a:ext cx="407307" cy="138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9" name="Овал 18"/>
          <p:cNvSpPr/>
          <p:nvPr/>
        </p:nvSpPr>
        <p:spPr>
          <a:xfrm>
            <a:off x="379749" y="4086824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65744" y="939778"/>
            <a:ext cx="7928852" cy="57606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Сохранение</a:t>
            </a:r>
            <a:r>
              <a:rPr lang="ru-RU" sz="1600" dirty="0" smtClean="0">
                <a:solidFill>
                  <a:schemeClr val="tx1"/>
                </a:solidFill>
              </a:rPr>
              <a:t> всех действующих </a:t>
            </a:r>
            <a:r>
              <a:rPr lang="ru-RU" sz="1600" b="1" dirty="0" smtClean="0">
                <a:solidFill>
                  <a:schemeClr val="tx1"/>
                </a:solidFill>
              </a:rPr>
              <a:t>специальных налоговых режимов </a:t>
            </a:r>
            <a:r>
              <a:rPr lang="ru-RU" sz="1600" dirty="0" smtClean="0">
                <a:solidFill>
                  <a:schemeClr val="tx1"/>
                </a:solidFill>
              </a:rPr>
              <a:t>(патент, упрощенная декларация, единый земельный налог (ЕЗН), режим СХТП (-70%)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36852" y="5085184"/>
            <a:ext cx="7958500" cy="1243542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</a:rPr>
              <a:t>Режим для  СХТП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Отмена </a:t>
            </a:r>
            <a:r>
              <a:rPr lang="ru-RU" sz="1600" b="1" dirty="0">
                <a:solidFill>
                  <a:schemeClr val="tx1"/>
                </a:solidFill>
              </a:rPr>
              <a:t>льгот по НДС</a:t>
            </a:r>
            <a:r>
              <a:rPr lang="ru-RU" sz="1600" dirty="0">
                <a:solidFill>
                  <a:schemeClr val="tx1"/>
                </a:solidFill>
              </a:rPr>
              <a:t>, противоречащих требованиям </a:t>
            </a:r>
            <a:r>
              <a:rPr lang="ru-RU" sz="1600" b="1" dirty="0" smtClean="0">
                <a:solidFill>
                  <a:schemeClr val="tx1"/>
                </a:solidFill>
              </a:rPr>
              <a:t>ВТО</a:t>
            </a:r>
            <a:r>
              <a:rPr lang="ru-RU" sz="1600" dirty="0" smtClean="0">
                <a:solidFill>
                  <a:schemeClr val="tx1"/>
                </a:solidFill>
              </a:rPr>
              <a:t> (-70% не будет применяться к НДС), исключение </a:t>
            </a:r>
            <a:r>
              <a:rPr lang="ru-RU" sz="1600" dirty="0">
                <a:solidFill>
                  <a:schemeClr val="tx1"/>
                </a:solidFill>
              </a:rPr>
              <a:t>ограничения для </a:t>
            </a:r>
            <a:r>
              <a:rPr lang="ru-RU" sz="1600" b="1" dirty="0">
                <a:solidFill>
                  <a:schemeClr val="tx1"/>
                </a:solidFill>
              </a:rPr>
              <a:t>аффилированных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лиц. </a:t>
            </a:r>
            <a:endParaRPr lang="ru-RU" sz="1600" dirty="0">
              <a:solidFill>
                <a:schemeClr val="tx1"/>
              </a:solidFill>
            </a:endParaRPr>
          </a:p>
          <a:p>
            <a:pPr algn="just"/>
            <a:r>
              <a:rPr lang="kk-KZ" sz="1600" dirty="0">
                <a:solidFill>
                  <a:schemeClr val="tx1"/>
                </a:solidFill>
              </a:rPr>
              <a:t>Введение </a:t>
            </a:r>
            <a:r>
              <a:rPr lang="kk-KZ" sz="1600" b="1" dirty="0">
                <a:solidFill>
                  <a:schemeClr val="tx1"/>
                </a:solidFill>
              </a:rPr>
              <a:t>альтернативной</a:t>
            </a:r>
            <a:r>
              <a:rPr lang="kk-KZ" sz="1600" dirty="0">
                <a:solidFill>
                  <a:schemeClr val="tx1"/>
                </a:solidFill>
              </a:rPr>
              <a:t> </a:t>
            </a:r>
            <a:r>
              <a:rPr lang="kk-KZ" sz="1600" b="1" dirty="0">
                <a:solidFill>
                  <a:schemeClr val="tx1"/>
                </a:solidFill>
              </a:rPr>
              <a:t>меры </a:t>
            </a:r>
            <a:r>
              <a:rPr lang="kk-KZ" sz="1600" dirty="0">
                <a:solidFill>
                  <a:schemeClr val="tx1"/>
                </a:solidFill>
              </a:rPr>
              <a:t>поддержки</a:t>
            </a:r>
            <a:r>
              <a:rPr lang="kk-KZ" sz="1600" b="1" dirty="0">
                <a:solidFill>
                  <a:schemeClr val="tx1"/>
                </a:solidFill>
              </a:rPr>
              <a:t> по НДС </a:t>
            </a:r>
            <a:r>
              <a:rPr lang="kk-KZ" sz="1600" dirty="0">
                <a:solidFill>
                  <a:schemeClr val="tx1"/>
                </a:solidFill>
              </a:rPr>
              <a:t>в связи с отменой </a:t>
            </a:r>
            <a:r>
              <a:rPr lang="kk-KZ" sz="1600" dirty="0" smtClean="0">
                <a:solidFill>
                  <a:schemeClr val="tx1"/>
                </a:solidFill>
              </a:rPr>
              <a:t>льготы</a:t>
            </a:r>
            <a:endParaRPr lang="kk-KZ" sz="1600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395736" y="5492952"/>
            <a:ext cx="566057" cy="42800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</a:t>
            </a:r>
            <a:endParaRPr lang="ru-RU" sz="1600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969878" y="5706955"/>
            <a:ext cx="342576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4944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35733</TotalTime>
  <Words>1980</Words>
  <Application>Microsoft Office PowerPoint</Application>
  <PresentationFormat>Лист A4 (210x297 мм)</PresentationFormat>
  <Paragraphs>322</Paragraphs>
  <Slides>20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4_Оформление по умолчанию</vt:lpstr>
      <vt:lpstr>6_Оформление по умолчанию</vt:lpstr>
      <vt:lpstr>ПРОЕКТ НАЛОГОВЫХ ИЗМЕНЕНИЙ</vt:lpstr>
      <vt:lpstr>ПРОЕКТ НАЛОГОВЫХ ИЗМЕНЕНИЙ</vt:lpstr>
      <vt:lpstr>РАЗВИТИЕ НАЛОГОВОЙ СИСТЕМЫ</vt:lpstr>
      <vt:lpstr>ПОДНИМАЕМЫЕ ВОПРОСЫ</vt:lpstr>
      <vt:lpstr>ПОИСК БАЛАНСА МЕЖДУ РАЗЛИЧНЫМИ ПОДХОДАМИ</vt:lpstr>
      <vt:lpstr>ДЛЯ ЧЕГО НУЖНЫ ИЗМЕНЕНИЯ? ЧТО НОВОГО?</vt:lpstr>
      <vt:lpstr>ИДЕОЛОГИЯ </vt:lpstr>
      <vt:lpstr> СТРУКТУРА НАЛОГОВОГО КОДЕКСА</vt:lpstr>
      <vt:lpstr>РЕЖИМЫ ДЛЯ МСБ И АПК</vt:lpstr>
      <vt:lpstr>НЕДРОПОЛЬЗОВАНИЕ</vt:lpstr>
      <vt:lpstr>НЕДРОПОЛЬЗОВАНИЕ</vt:lpstr>
      <vt:lpstr>ФИНАНСОВЫЙ СЕКТОР</vt:lpstr>
      <vt:lpstr>ПРОИЗВОДСТВЕННЫЙ СЕКТОР</vt:lpstr>
      <vt:lpstr>ПРОИЗВОДСТВЕННЫЙ СЕКТОР (ИНВЕСТИЦИОННЫЕ КОНТРАКТЫ)</vt:lpstr>
      <vt:lpstr>НАЛОГООБЛОЖЕНИЕ СЭЗ</vt:lpstr>
      <vt:lpstr>ЛЬГОТЫ</vt:lpstr>
      <vt:lpstr>АДМИНИСТРИРОВАНИЕ</vt:lpstr>
      <vt:lpstr>АДМИНИСТРИРОВАНИЕ</vt:lpstr>
      <vt:lpstr>ЧТО ДАДУТ НАЛОГОВЫЕ НОВШЕСТВА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Уксукбаев Жанболат Абильтаевич</cp:lastModifiedBy>
  <cp:revision>4412</cp:revision>
  <cp:lastPrinted>2017-08-14T03:46:10Z</cp:lastPrinted>
  <dcterms:created xsi:type="dcterms:W3CDTF">2008-11-13T12:29:55Z</dcterms:created>
  <dcterms:modified xsi:type="dcterms:W3CDTF">2017-10-10T12:01:09Z</dcterms:modified>
</cp:coreProperties>
</file>