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87" r:id="rId4"/>
    <p:sldId id="285" r:id="rId5"/>
    <p:sldId id="275" r:id="rId6"/>
    <p:sldId id="262" r:id="rId7"/>
    <p:sldId id="280" r:id="rId8"/>
    <p:sldId id="277" r:id="rId9"/>
    <p:sldId id="279" r:id="rId10"/>
    <p:sldId id="282" r:id="rId11"/>
    <p:sldId id="270" r:id="rId12"/>
    <p:sldId id="28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BD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0" autoAdjust="0"/>
    <p:restoredTop sz="94615" autoAdjust="0"/>
  </p:normalViewPr>
  <p:slideViewPr>
    <p:cSldViewPr>
      <p:cViewPr>
        <p:scale>
          <a:sx n="104" d="100"/>
          <a:sy n="104" d="100"/>
        </p:scale>
        <p:origin x="-180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4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0824E-FADC-4CB8-B64F-87B05B2411E2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C9AB4-9E49-4679-88D4-B685B22BB0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622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C9AB4-9E49-4679-88D4-B685B22BB03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B20B-23C6-4858-8D73-A18974431744}" type="datetime1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9A82-4F1A-4168-8660-E5CF6B953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5B1F-D7C2-4463-8153-93C28CEFD78C}" type="datetime1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9A82-4F1A-4168-8660-E5CF6B953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FEB9-7494-4AB6-B575-AAB37AA119BD}" type="datetime1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9A82-4F1A-4168-8660-E5CF6B953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8F56-8084-4E8A-9D94-EE4B2D6CB6B8}" type="datetime1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9A82-4F1A-4168-8660-E5CF6B953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FF30-9FC5-4D0E-83DB-DE0573AE6066}" type="datetime1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9A82-4F1A-4168-8660-E5CF6B953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D2D4-161F-4CD9-ACF9-D118CD2E9791}" type="datetime1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9A82-4F1A-4168-8660-E5CF6B953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8365-D263-48BE-8C88-15EAB552AE59}" type="datetime1">
              <a:rPr lang="ru-RU" smtClean="0"/>
              <a:pPr/>
              <a:t>10.10.2017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9A82-4F1A-4168-8660-E5CF6B953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20FE-4085-4836-A1CB-BC0C3B90C5FA}" type="datetime1">
              <a:rPr lang="ru-RU" smtClean="0"/>
              <a:pPr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9A82-4F1A-4168-8660-E5CF6B953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0AA9-B0A7-4529-85A2-3BCE1C61D276}" type="datetime1">
              <a:rPr lang="ru-RU" smtClean="0"/>
              <a:pPr/>
              <a:t>10.10.2017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9A82-4F1A-4168-8660-E5CF6B953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4E1D-9591-4B63-975D-5BC4CD8F8C44}" type="datetime1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9A82-4F1A-4168-8660-E5CF6B953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070E-75A0-4143-BAB6-B7D61297E37F}" type="datetime1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9A82-4F1A-4168-8660-E5CF6B953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42DD7-190F-4054-985F-904B6B0C6F4D}" type="datetime1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F9A82-4F1A-4168-8660-E5CF6B953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229600" cy="223224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Контрольный счет </a:t>
            </a:r>
            <a:b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налога на добавленную стоимость </a:t>
            </a:r>
            <a:endParaRPr lang="ru-RU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Особенности проведения проверки </a:t>
            </a:r>
            <a:b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по возврату НДС  у  налогоплательщиков, применяющих 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контрольный счет НДС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309939"/>
          </a:xfrm>
        </p:spPr>
        <p:txBody>
          <a:bodyPr>
            <a:noAutofit/>
          </a:bodyPr>
          <a:lstStyle/>
          <a:p>
            <a:pPr marL="103188" indent="354013" algn="just">
              <a:buNone/>
            </a:pPr>
            <a:r>
              <a:rPr lang="ru-RU" sz="2200" dirty="0" smtClean="0"/>
              <a:t> Проводится проверка движения денег по контрольным счетам НДС и уплаты НДС по всей цепочке поставки товара</a:t>
            </a:r>
          </a:p>
          <a:p>
            <a:pPr marL="103188" indent="354013" algn="just">
              <a:buNone/>
            </a:pPr>
            <a:r>
              <a:rPr lang="ru-RU" sz="2200" dirty="0" smtClean="0"/>
              <a:t>Проводится сверка между данными ЭСФ, контрольных счетов НДС, декларации по НДС и лицевых счетов </a:t>
            </a:r>
          </a:p>
          <a:p>
            <a:pPr marL="103188" indent="354013" algn="just">
              <a:buNone/>
            </a:pPr>
            <a:endParaRPr lang="ru-RU" sz="2200" dirty="0" smtClean="0"/>
          </a:p>
          <a:p>
            <a:pPr marL="103188" indent="354013" algn="ctr">
              <a:buNone/>
            </a:pPr>
            <a:r>
              <a:rPr lang="ru-RU" sz="2200" b="1" dirty="0" smtClean="0">
                <a:solidFill>
                  <a:srgbClr val="FF0000"/>
                </a:solidFill>
              </a:rPr>
              <a:t>Аналитический отчет «Пирамида по поставщикам» всех уровней </a:t>
            </a:r>
            <a:r>
              <a:rPr lang="ru-RU" sz="2400" b="1" dirty="0" smtClean="0">
                <a:solidFill>
                  <a:srgbClr val="FF0000"/>
                </a:solidFill>
              </a:rPr>
              <a:t>НЕ </a:t>
            </a:r>
            <a:r>
              <a:rPr lang="ru-RU" sz="2400" b="1" cap="all" dirty="0" smtClean="0">
                <a:solidFill>
                  <a:srgbClr val="FF0000"/>
                </a:solidFill>
              </a:rPr>
              <a:t>формируется </a:t>
            </a:r>
          </a:p>
          <a:p>
            <a:pPr marL="103188" indent="354013" algn="just">
              <a:buNone/>
            </a:pPr>
            <a:r>
              <a:rPr lang="ru-RU" sz="2200" dirty="0" smtClean="0"/>
              <a:t> </a:t>
            </a:r>
          </a:p>
          <a:p>
            <a:pPr marL="103188" indent="354013" algn="ctr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Срок возврата НДС </a:t>
            </a:r>
            <a:r>
              <a:rPr lang="ru-RU" sz="2800" b="1" dirty="0" smtClean="0">
                <a:solidFill>
                  <a:srgbClr val="002060"/>
                </a:solidFill>
              </a:rPr>
              <a:t>15</a:t>
            </a:r>
            <a:r>
              <a:rPr lang="ru-RU" sz="2200" b="1" dirty="0" smtClean="0">
                <a:solidFill>
                  <a:srgbClr val="002060"/>
                </a:solidFill>
              </a:rPr>
              <a:t> рабочих дней с момента получения требования на возврат НДС </a:t>
            </a:r>
          </a:p>
          <a:p>
            <a:pPr marL="103188" indent="354013" algn="ctr">
              <a:spcBef>
                <a:spcPts val="0"/>
              </a:spcBef>
              <a:buNone/>
            </a:pPr>
            <a:endParaRPr lang="ru-RU" sz="1400" b="1" dirty="0" smtClean="0"/>
          </a:p>
          <a:p>
            <a:pPr marL="103188" indent="354013" algn="ctr">
              <a:spcBef>
                <a:spcPts val="0"/>
              </a:spcBef>
              <a:buNone/>
            </a:pPr>
            <a:r>
              <a:rPr lang="ru-RU" sz="2000" dirty="0" smtClean="0"/>
              <a:t>(в настоящее время  55  рабочих дней  - доля 0% ставки более 70%,</a:t>
            </a:r>
          </a:p>
          <a:p>
            <a:pPr marL="103188" indent="354013" algn="ctr">
              <a:spcBef>
                <a:spcPts val="0"/>
              </a:spcBef>
              <a:buNone/>
            </a:pPr>
            <a:r>
              <a:rPr lang="ru-RU" sz="2000" dirty="0" smtClean="0"/>
              <a:t>155 календарных дней - доля 0% ставки менее 70%)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18F9A82-4F1A-4168-8660-E5CF6B953934}" type="slidenum">
              <a:rPr lang="ru-RU" sz="1800" smtClean="0"/>
              <a:pPr/>
              <a:t>10</a:t>
            </a:fld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Преимущества возврата НДС </a:t>
            </a:r>
            <a:b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с применением контрольного счета НДС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ü"/>
            </a:pPr>
            <a:r>
              <a:rPr lang="ru-RU" sz="2600" dirty="0" smtClean="0"/>
              <a:t>Сокращение сроков возврата НДС </a:t>
            </a:r>
          </a:p>
          <a:p>
            <a:pPr marL="514350" indent="-514350" algn="just">
              <a:buFont typeface="Wingdings" pitchFamily="2" charset="2"/>
              <a:buChar char="ü"/>
            </a:pPr>
            <a:endParaRPr lang="ru-RU" sz="1600" dirty="0" smtClean="0"/>
          </a:p>
          <a:p>
            <a:pPr marL="514350" indent="-514350" algn="just">
              <a:buFont typeface="Wingdings" pitchFamily="2" charset="2"/>
              <a:buChar char="ü"/>
            </a:pPr>
            <a:r>
              <a:rPr lang="en-US" sz="2600" dirty="0" smtClean="0"/>
              <a:t>C</a:t>
            </a:r>
            <a:r>
              <a:rPr lang="kk-KZ" sz="2600" dirty="0" smtClean="0"/>
              <a:t>окращение мошеннических схем с использованием фиктивных счетов-фактур</a:t>
            </a:r>
          </a:p>
          <a:p>
            <a:pPr marL="514350" indent="-514350" algn="just">
              <a:buFont typeface="Wingdings" pitchFamily="2" charset="2"/>
              <a:buChar char="ü"/>
            </a:pPr>
            <a:endParaRPr lang="ru-RU" sz="1600" dirty="0" smtClean="0">
              <a:solidFill>
                <a:srgbClr val="FF0000"/>
              </a:solidFill>
            </a:endParaRPr>
          </a:p>
          <a:p>
            <a:pPr marL="514350" indent="-514350" algn="just">
              <a:buNone/>
            </a:pPr>
            <a:endParaRPr lang="ru-RU" sz="1000" dirty="0" smtClean="0"/>
          </a:p>
          <a:p>
            <a:pPr marL="514350" indent="-514350" algn="just">
              <a:buFont typeface="Wingdings" pitchFamily="2" charset="2"/>
              <a:buChar char="ü"/>
            </a:pPr>
            <a:r>
              <a:rPr lang="ru-RU" sz="2600" dirty="0" smtClean="0"/>
              <a:t>Поддержка производителей РК путем возврата </a:t>
            </a:r>
            <a:r>
              <a:rPr lang="ru-RU" sz="2600" b="1" dirty="0" smtClean="0"/>
              <a:t>дебетового</a:t>
            </a:r>
            <a:r>
              <a:rPr lang="ru-RU" sz="2600" dirty="0" smtClean="0"/>
              <a:t> НДС по приобретенным внутри РК  товарам</a:t>
            </a:r>
          </a:p>
          <a:p>
            <a:pPr marL="514350" indent="-514350" algn="just">
              <a:buFont typeface="Wingdings" pitchFamily="2" charset="2"/>
              <a:buChar char="ü"/>
            </a:pPr>
            <a:endParaRPr lang="ru-RU" sz="1800" dirty="0" smtClean="0"/>
          </a:p>
          <a:p>
            <a:pPr marL="514350" indent="-514350" algn="just">
              <a:buFont typeface="Wingdings" pitchFamily="2" charset="2"/>
              <a:buChar char="ü"/>
            </a:pPr>
            <a:r>
              <a:rPr lang="ru-RU" sz="2600" dirty="0" smtClean="0"/>
              <a:t>Повышение рейтинга «</a:t>
            </a:r>
            <a:r>
              <a:rPr lang="en-US" sz="2600" dirty="0" smtClean="0"/>
              <a:t>Doing Business</a:t>
            </a:r>
            <a:r>
              <a:rPr lang="ru-RU" sz="2600" dirty="0" smtClean="0"/>
              <a:t>»</a:t>
            </a:r>
          </a:p>
          <a:p>
            <a:pPr marL="514350" indent="-514350">
              <a:buFont typeface="Wingdings" pitchFamily="2" charset="2"/>
              <a:buChar char="ü"/>
            </a:pPr>
            <a:endParaRPr lang="ru-RU" sz="2000" dirty="0" smtClean="0"/>
          </a:p>
          <a:p>
            <a:pPr marL="514350" indent="-514350"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18F9A82-4F1A-4168-8660-E5CF6B953934}" type="slidenum">
              <a:rPr lang="ru-RU" sz="1800" smtClean="0"/>
              <a:pPr/>
              <a:t>11</a:t>
            </a:fld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: фигура 12">
            <a:extLst>
              <a:ext uri="{FF2B5EF4-FFF2-40B4-BE49-F238E27FC236}">
                <a16:creationId xmlns:a16="http://schemas.microsoft.com/office/drawing/2014/main" xmlns="" id="{C2BADEA6-4995-47C5-AF4F-CFFD90796E33}"/>
              </a:ext>
            </a:extLst>
          </p:cNvPr>
          <p:cNvSpPr/>
          <p:nvPr/>
        </p:nvSpPr>
        <p:spPr>
          <a:xfrm>
            <a:off x="228600" y="1676400"/>
            <a:ext cx="4572000" cy="2819400"/>
          </a:xfrm>
          <a:custGeom>
            <a:avLst/>
            <a:gdLst>
              <a:gd name="connsiteX0" fmla="*/ 4678680 w 4815840"/>
              <a:gd name="connsiteY0" fmla="*/ 76200 h 2819400"/>
              <a:gd name="connsiteX1" fmla="*/ 4640580 w 4815840"/>
              <a:gd name="connsiteY1" fmla="*/ 83820 h 2819400"/>
              <a:gd name="connsiteX2" fmla="*/ 4549140 w 4815840"/>
              <a:gd name="connsiteY2" fmla="*/ 68580 h 2819400"/>
              <a:gd name="connsiteX3" fmla="*/ 4526280 w 4815840"/>
              <a:gd name="connsiteY3" fmla="*/ 60960 h 2819400"/>
              <a:gd name="connsiteX4" fmla="*/ 4450080 w 4815840"/>
              <a:gd name="connsiteY4" fmla="*/ 53340 h 2819400"/>
              <a:gd name="connsiteX5" fmla="*/ 4396740 w 4815840"/>
              <a:gd name="connsiteY5" fmla="*/ 45720 h 2819400"/>
              <a:gd name="connsiteX6" fmla="*/ 3947160 w 4815840"/>
              <a:gd name="connsiteY6" fmla="*/ 30480 h 2819400"/>
              <a:gd name="connsiteX7" fmla="*/ 3825240 w 4815840"/>
              <a:gd name="connsiteY7" fmla="*/ 15240 h 2819400"/>
              <a:gd name="connsiteX8" fmla="*/ 3802380 w 4815840"/>
              <a:gd name="connsiteY8" fmla="*/ 7620 h 2819400"/>
              <a:gd name="connsiteX9" fmla="*/ 3741420 w 4815840"/>
              <a:gd name="connsiteY9" fmla="*/ 0 h 2819400"/>
              <a:gd name="connsiteX10" fmla="*/ 2362200 w 4815840"/>
              <a:gd name="connsiteY10" fmla="*/ 7620 h 2819400"/>
              <a:gd name="connsiteX11" fmla="*/ 2331720 w 4815840"/>
              <a:gd name="connsiteY11" fmla="*/ 15240 h 2819400"/>
              <a:gd name="connsiteX12" fmla="*/ 2247900 w 4815840"/>
              <a:gd name="connsiteY12" fmla="*/ 22860 h 2819400"/>
              <a:gd name="connsiteX13" fmla="*/ 2164080 w 4815840"/>
              <a:gd name="connsiteY13" fmla="*/ 53340 h 2819400"/>
              <a:gd name="connsiteX14" fmla="*/ 2164080 w 4815840"/>
              <a:gd name="connsiteY14" fmla="*/ 53340 h 2819400"/>
              <a:gd name="connsiteX15" fmla="*/ 2133600 w 4815840"/>
              <a:gd name="connsiteY15" fmla="*/ 68580 h 2819400"/>
              <a:gd name="connsiteX16" fmla="*/ 2103120 w 4815840"/>
              <a:gd name="connsiteY16" fmla="*/ 76200 h 2819400"/>
              <a:gd name="connsiteX17" fmla="*/ 2057400 w 4815840"/>
              <a:gd name="connsiteY17" fmla="*/ 91440 h 2819400"/>
              <a:gd name="connsiteX18" fmla="*/ 2019300 w 4815840"/>
              <a:gd name="connsiteY18" fmla="*/ 99060 h 2819400"/>
              <a:gd name="connsiteX19" fmla="*/ 1996440 w 4815840"/>
              <a:gd name="connsiteY19" fmla="*/ 106680 h 2819400"/>
              <a:gd name="connsiteX20" fmla="*/ 1950720 w 4815840"/>
              <a:gd name="connsiteY20" fmla="*/ 114300 h 2819400"/>
              <a:gd name="connsiteX21" fmla="*/ 1912620 w 4815840"/>
              <a:gd name="connsiteY21" fmla="*/ 121920 h 2819400"/>
              <a:gd name="connsiteX22" fmla="*/ 1882140 w 4815840"/>
              <a:gd name="connsiteY22" fmla="*/ 129540 h 2819400"/>
              <a:gd name="connsiteX23" fmla="*/ 1836420 w 4815840"/>
              <a:gd name="connsiteY23" fmla="*/ 137160 h 2819400"/>
              <a:gd name="connsiteX24" fmla="*/ 1790700 w 4815840"/>
              <a:gd name="connsiteY24" fmla="*/ 160020 h 2819400"/>
              <a:gd name="connsiteX25" fmla="*/ 1767840 w 4815840"/>
              <a:gd name="connsiteY25" fmla="*/ 167640 h 2819400"/>
              <a:gd name="connsiteX26" fmla="*/ 1699260 w 4815840"/>
              <a:gd name="connsiteY26" fmla="*/ 182880 h 2819400"/>
              <a:gd name="connsiteX27" fmla="*/ 1638300 w 4815840"/>
              <a:gd name="connsiteY27" fmla="*/ 213360 h 2819400"/>
              <a:gd name="connsiteX28" fmla="*/ 1615440 w 4815840"/>
              <a:gd name="connsiteY28" fmla="*/ 236220 h 2819400"/>
              <a:gd name="connsiteX29" fmla="*/ 1546860 w 4815840"/>
              <a:gd name="connsiteY29" fmla="*/ 289560 h 2819400"/>
              <a:gd name="connsiteX30" fmla="*/ 1516380 w 4815840"/>
              <a:gd name="connsiteY30" fmla="*/ 297180 h 2819400"/>
              <a:gd name="connsiteX31" fmla="*/ 1493520 w 4815840"/>
              <a:gd name="connsiteY31" fmla="*/ 304800 h 2819400"/>
              <a:gd name="connsiteX32" fmla="*/ 1470660 w 4815840"/>
              <a:gd name="connsiteY32" fmla="*/ 320040 h 2819400"/>
              <a:gd name="connsiteX33" fmla="*/ 1409700 w 4815840"/>
              <a:gd name="connsiteY33" fmla="*/ 335280 h 2819400"/>
              <a:gd name="connsiteX34" fmla="*/ 1386840 w 4815840"/>
              <a:gd name="connsiteY34" fmla="*/ 342900 h 2819400"/>
              <a:gd name="connsiteX35" fmla="*/ 1363980 w 4815840"/>
              <a:gd name="connsiteY35" fmla="*/ 365760 h 2819400"/>
              <a:gd name="connsiteX36" fmla="*/ 1341120 w 4815840"/>
              <a:gd name="connsiteY36" fmla="*/ 373380 h 2819400"/>
              <a:gd name="connsiteX37" fmla="*/ 1295400 w 4815840"/>
              <a:gd name="connsiteY37" fmla="*/ 419100 h 2819400"/>
              <a:gd name="connsiteX38" fmla="*/ 1249680 w 4815840"/>
              <a:gd name="connsiteY38" fmla="*/ 457200 h 2819400"/>
              <a:gd name="connsiteX39" fmla="*/ 1203960 w 4815840"/>
              <a:gd name="connsiteY39" fmla="*/ 487680 h 2819400"/>
              <a:gd name="connsiteX40" fmla="*/ 1158240 w 4815840"/>
              <a:gd name="connsiteY40" fmla="*/ 518160 h 2819400"/>
              <a:gd name="connsiteX41" fmla="*/ 1143000 w 4815840"/>
              <a:gd name="connsiteY41" fmla="*/ 541020 h 2819400"/>
              <a:gd name="connsiteX42" fmla="*/ 1097280 w 4815840"/>
              <a:gd name="connsiteY42" fmla="*/ 563880 h 2819400"/>
              <a:gd name="connsiteX43" fmla="*/ 1074420 w 4815840"/>
              <a:gd name="connsiteY43" fmla="*/ 586740 h 2819400"/>
              <a:gd name="connsiteX44" fmla="*/ 1028700 w 4815840"/>
              <a:gd name="connsiteY44" fmla="*/ 617220 h 2819400"/>
              <a:gd name="connsiteX45" fmla="*/ 998220 w 4815840"/>
              <a:gd name="connsiteY45" fmla="*/ 647700 h 2819400"/>
              <a:gd name="connsiteX46" fmla="*/ 982980 w 4815840"/>
              <a:gd name="connsiteY46" fmla="*/ 670560 h 2819400"/>
              <a:gd name="connsiteX47" fmla="*/ 960120 w 4815840"/>
              <a:gd name="connsiteY47" fmla="*/ 685800 h 2819400"/>
              <a:gd name="connsiteX48" fmla="*/ 891540 w 4815840"/>
              <a:gd name="connsiteY48" fmla="*/ 746760 h 2819400"/>
              <a:gd name="connsiteX49" fmla="*/ 853440 w 4815840"/>
              <a:gd name="connsiteY49" fmla="*/ 792480 h 2819400"/>
              <a:gd name="connsiteX50" fmla="*/ 838200 w 4815840"/>
              <a:gd name="connsiteY50" fmla="*/ 815340 h 2819400"/>
              <a:gd name="connsiteX51" fmla="*/ 815340 w 4815840"/>
              <a:gd name="connsiteY51" fmla="*/ 838200 h 2819400"/>
              <a:gd name="connsiteX52" fmla="*/ 800100 w 4815840"/>
              <a:gd name="connsiteY52" fmla="*/ 861060 h 2819400"/>
              <a:gd name="connsiteX53" fmla="*/ 777240 w 4815840"/>
              <a:gd name="connsiteY53" fmla="*/ 883920 h 2819400"/>
              <a:gd name="connsiteX54" fmla="*/ 746760 w 4815840"/>
              <a:gd name="connsiteY54" fmla="*/ 929640 h 2819400"/>
              <a:gd name="connsiteX55" fmla="*/ 723900 w 4815840"/>
              <a:gd name="connsiteY55" fmla="*/ 952500 h 2819400"/>
              <a:gd name="connsiteX56" fmla="*/ 708660 w 4815840"/>
              <a:gd name="connsiteY56" fmla="*/ 975360 h 2819400"/>
              <a:gd name="connsiteX57" fmla="*/ 685800 w 4815840"/>
              <a:gd name="connsiteY57" fmla="*/ 982980 h 2819400"/>
              <a:gd name="connsiteX58" fmla="*/ 655320 w 4815840"/>
              <a:gd name="connsiteY58" fmla="*/ 1051560 h 2819400"/>
              <a:gd name="connsiteX59" fmla="*/ 609600 w 4815840"/>
              <a:gd name="connsiteY59" fmla="*/ 1089660 h 2819400"/>
              <a:gd name="connsiteX60" fmla="*/ 594360 w 4815840"/>
              <a:gd name="connsiteY60" fmla="*/ 1112520 h 2819400"/>
              <a:gd name="connsiteX61" fmla="*/ 571500 w 4815840"/>
              <a:gd name="connsiteY61" fmla="*/ 1135380 h 2819400"/>
              <a:gd name="connsiteX62" fmla="*/ 518160 w 4815840"/>
              <a:gd name="connsiteY62" fmla="*/ 1203960 h 2819400"/>
              <a:gd name="connsiteX63" fmla="*/ 487680 w 4815840"/>
              <a:gd name="connsiteY63" fmla="*/ 1249680 h 2819400"/>
              <a:gd name="connsiteX64" fmla="*/ 457200 w 4815840"/>
              <a:gd name="connsiteY64" fmla="*/ 1280160 h 2819400"/>
              <a:gd name="connsiteX65" fmla="*/ 449580 w 4815840"/>
              <a:gd name="connsiteY65" fmla="*/ 1303020 h 2819400"/>
              <a:gd name="connsiteX66" fmla="*/ 373380 w 4815840"/>
              <a:gd name="connsiteY66" fmla="*/ 1394460 h 2819400"/>
              <a:gd name="connsiteX67" fmla="*/ 350520 w 4815840"/>
              <a:gd name="connsiteY67" fmla="*/ 1440180 h 2819400"/>
              <a:gd name="connsiteX68" fmla="*/ 335280 w 4815840"/>
              <a:gd name="connsiteY68" fmla="*/ 1485900 h 2819400"/>
              <a:gd name="connsiteX69" fmla="*/ 304800 w 4815840"/>
              <a:gd name="connsiteY69" fmla="*/ 1531620 h 2819400"/>
              <a:gd name="connsiteX70" fmla="*/ 297180 w 4815840"/>
              <a:gd name="connsiteY70" fmla="*/ 1554480 h 2819400"/>
              <a:gd name="connsiteX71" fmla="*/ 251460 w 4815840"/>
              <a:gd name="connsiteY71" fmla="*/ 1623060 h 2819400"/>
              <a:gd name="connsiteX72" fmla="*/ 205740 w 4815840"/>
              <a:gd name="connsiteY72" fmla="*/ 1691640 h 2819400"/>
              <a:gd name="connsiteX73" fmla="*/ 190500 w 4815840"/>
              <a:gd name="connsiteY73" fmla="*/ 1714500 h 2819400"/>
              <a:gd name="connsiteX74" fmla="*/ 175260 w 4815840"/>
              <a:gd name="connsiteY74" fmla="*/ 1737360 h 2819400"/>
              <a:gd name="connsiteX75" fmla="*/ 152400 w 4815840"/>
              <a:gd name="connsiteY75" fmla="*/ 1783080 h 2819400"/>
              <a:gd name="connsiteX76" fmla="*/ 144780 w 4815840"/>
              <a:gd name="connsiteY76" fmla="*/ 1805940 h 2819400"/>
              <a:gd name="connsiteX77" fmla="*/ 106680 w 4815840"/>
              <a:gd name="connsiteY77" fmla="*/ 1851660 h 2819400"/>
              <a:gd name="connsiteX78" fmla="*/ 83820 w 4815840"/>
              <a:gd name="connsiteY78" fmla="*/ 1920240 h 2819400"/>
              <a:gd name="connsiteX79" fmla="*/ 68580 w 4815840"/>
              <a:gd name="connsiteY79" fmla="*/ 1965960 h 2819400"/>
              <a:gd name="connsiteX80" fmla="*/ 60960 w 4815840"/>
              <a:gd name="connsiteY80" fmla="*/ 1988820 h 2819400"/>
              <a:gd name="connsiteX81" fmla="*/ 53340 w 4815840"/>
              <a:gd name="connsiteY81" fmla="*/ 2019300 h 2819400"/>
              <a:gd name="connsiteX82" fmla="*/ 45720 w 4815840"/>
              <a:gd name="connsiteY82" fmla="*/ 2042160 h 2819400"/>
              <a:gd name="connsiteX83" fmla="*/ 38100 w 4815840"/>
              <a:gd name="connsiteY83" fmla="*/ 2087880 h 2819400"/>
              <a:gd name="connsiteX84" fmla="*/ 30480 w 4815840"/>
              <a:gd name="connsiteY84" fmla="*/ 2110740 h 2819400"/>
              <a:gd name="connsiteX85" fmla="*/ 15240 w 4815840"/>
              <a:gd name="connsiteY85" fmla="*/ 2171700 h 2819400"/>
              <a:gd name="connsiteX86" fmla="*/ 7620 w 4815840"/>
              <a:gd name="connsiteY86" fmla="*/ 2225040 h 2819400"/>
              <a:gd name="connsiteX87" fmla="*/ 0 w 4815840"/>
              <a:gd name="connsiteY87" fmla="*/ 2255520 h 2819400"/>
              <a:gd name="connsiteX88" fmla="*/ 7620 w 4815840"/>
              <a:gd name="connsiteY88" fmla="*/ 2476500 h 2819400"/>
              <a:gd name="connsiteX89" fmla="*/ 30480 w 4815840"/>
              <a:gd name="connsiteY89" fmla="*/ 2552700 h 2819400"/>
              <a:gd name="connsiteX90" fmla="*/ 68580 w 4815840"/>
              <a:gd name="connsiteY90" fmla="*/ 2590800 h 2819400"/>
              <a:gd name="connsiteX91" fmla="*/ 114300 w 4815840"/>
              <a:gd name="connsiteY91" fmla="*/ 2636520 h 2819400"/>
              <a:gd name="connsiteX92" fmla="*/ 160020 w 4815840"/>
              <a:gd name="connsiteY92" fmla="*/ 2674620 h 2819400"/>
              <a:gd name="connsiteX93" fmla="*/ 182880 w 4815840"/>
              <a:gd name="connsiteY93" fmla="*/ 2682240 h 2819400"/>
              <a:gd name="connsiteX94" fmla="*/ 228600 w 4815840"/>
              <a:gd name="connsiteY94" fmla="*/ 2720340 h 2819400"/>
              <a:gd name="connsiteX95" fmla="*/ 274320 w 4815840"/>
              <a:gd name="connsiteY95" fmla="*/ 2743200 h 2819400"/>
              <a:gd name="connsiteX96" fmla="*/ 297180 w 4815840"/>
              <a:gd name="connsiteY96" fmla="*/ 2758440 h 2819400"/>
              <a:gd name="connsiteX97" fmla="*/ 320040 w 4815840"/>
              <a:gd name="connsiteY97" fmla="*/ 2766060 h 2819400"/>
              <a:gd name="connsiteX98" fmla="*/ 342900 w 4815840"/>
              <a:gd name="connsiteY98" fmla="*/ 2781300 h 2819400"/>
              <a:gd name="connsiteX99" fmla="*/ 396240 w 4815840"/>
              <a:gd name="connsiteY99" fmla="*/ 2788920 h 2819400"/>
              <a:gd name="connsiteX100" fmla="*/ 449580 w 4815840"/>
              <a:gd name="connsiteY100" fmla="*/ 2804160 h 2819400"/>
              <a:gd name="connsiteX101" fmla="*/ 495300 w 4815840"/>
              <a:gd name="connsiteY101" fmla="*/ 2811780 h 2819400"/>
              <a:gd name="connsiteX102" fmla="*/ 647700 w 4815840"/>
              <a:gd name="connsiteY102" fmla="*/ 2819400 h 2819400"/>
              <a:gd name="connsiteX103" fmla="*/ 1173480 w 4815840"/>
              <a:gd name="connsiteY103" fmla="*/ 2811780 h 2819400"/>
              <a:gd name="connsiteX104" fmla="*/ 1348740 w 4815840"/>
              <a:gd name="connsiteY104" fmla="*/ 2804160 h 2819400"/>
              <a:gd name="connsiteX105" fmla="*/ 1463040 w 4815840"/>
              <a:gd name="connsiteY105" fmla="*/ 2781300 h 2819400"/>
              <a:gd name="connsiteX106" fmla="*/ 1584960 w 4815840"/>
              <a:gd name="connsiteY106" fmla="*/ 2766060 h 2819400"/>
              <a:gd name="connsiteX107" fmla="*/ 1630680 w 4815840"/>
              <a:gd name="connsiteY107" fmla="*/ 2758440 h 2819400"/>
              <a:gd name="connsiteX108" fmla="*/ 1653540 w 4815840"/>
              <a:gd name="connsiteY108" fmla="*/ 2750820 h 2819400"/>
              <a:gd name="connsiteX109" fmla="*/ 1722120 w 4815840"/>
              <a:gd name="connsiteY109" fmla="*/ 2743200 h 2819400"/>
              <a:gd name="connsiteX110" fmla="*/ 1783080 w 4815840"/>
              <a:gd name="connsiteY110" fmla="*/ 2735580 h 2819400"/>
              <a:gd name="connsiteX111" fmla="*/ 1897380 w 4815840"/>
              <a:gd name="connsiteY111" fmla="*/ 2720340 h 2819400"/>
              <a:gd name="connsiteX112" fmla="*/ 2125980 w 4815840"/>
              <a:gd name="connsiteY112" fmla="*/ 2712720 h 2819400"/>
              <a:gd name="connsiteX113" fmla="*/ 2735580 w 4815840"/>
              <a:gd name="connsiteY113" fmla="*/ 2712720 h 2819400"/>
              <a:gd name="connsiteX114" fmla="*/ 3169920 w 4815840"/>
              <a:gd name="connsiteY114" fmla="*/ 2727960 h 2819400"/>
              <a:gd name="connsiteX115" fmla="*/ 3284220 w 4815840"/>
              <a:gd name="connsiteY115" fmla="*/ 2735580 h 2819400"/>
              <a:gd name="connsiteX116" fmla="*/ 3360420 w 4815840"/>
              <a:gd name="connsiteY116" fmla="*/ 2743200 h 2819400"/>
              <a:gd name="connsiteX117" fmla="*/ 3429000 w 4815840"/>
              <a:gd name="connsiteY117" fmla="*/ 2750820 h 2819400"/>
              <a:gd name="connsiteX118" fmla="*/ 3550920 w 4815840"/>
              <a:gd name="connsiteY118" fmla="*/ 2758440 h 2819400"/>
              <a:gd name="connsiteX119" fmla="*/ 3657600 w 4815840"/>
              <a:gd name="connsiteY119" fmla="*/ 2766060 h 2819400"/>
              <a:gd name="connsiteX120" fmla="*/ 3703320 w 4815840"/>
              <a:gd name="connsiteY120" fmla="*/ 2773680 h 2819400"/>
              <a:gd name="connsiteX121" fmla="*/ 3924300 w 4815840"/>
              <a:gd name="connsiteY121" fmla="*/ 2788920 h 2819400"/>
              <a:gd name="connsiteX122" fmla="*/ 4312920 w 4815840"/>
              <a:gd name="connsiteY122" fmla="*/ 2781300 h 2819400"/>
              <a:gd name="connsiteX123" fmla="*/ 4381500 w 4815840"/>
              <a:gd name="connsiteY123" fmla="*/ 2750820 h 2819400"/>
              <a:gd name="connsiteX124" fmla="*/ 4404360 w 4815840"/>
              <a:gd name="connsiteY124" fmla="*/ 2727960 h 2819400"/>
              <a:gd name="connsiteX125" fmla="*/ 4419600 w 4815840"/>
              <a:gd name="connsiteY125" fmla="*/ 2705100 h 2819400"/>
              <a:gd name="connsiteX126" fmla="*/ 4465320 w 4815840"/>
              <a:gd name="connsiteY126" fmla="*/ 2689860 h 2819400"/>
              <a:gd name="connsiteX127" fmla="*/ 4488180 w 4815840"/>
              <a:gd name="connsiteY127" fmla="*/ 2682240 h 2819400"/>
              <a:gd name="connsiteX128" fmla="*/ 4533900 w 4815840"/>
              <a:gd name="connsiteY128" fmla="*/ 2651760 h 2819400"/>
              <a:gd name="connsiteX129" fmla="*/ 4579620 w 4815840"/>
              <a:gd name="connsiteY129" fmla="*/ 2621280 h 2819400"/>
              <a:gd name="connsiteX130" fmla="*/ 4602480 w 4815840"/>
              <a:gd name="connsiteY130" fmla="*/ 2598420 h 2819400"/>
              <a:gd name="connsiteX131" fmla="*/ 4625340 w 4815840"/>
              <a:gd name="connsiteY131" fmla="*/ 2590800 h 2819400"/>
              <a:gd name="connsiteX132" fmla="*/ 4640580 w 4815840"/>
              <a:gd name="connsiteY132" fmla="*/ 2567940 h 2819400"/>
              <a:gd name="connsiteX133" fmla="*/ 4686300 w 4815840"/>
              <a:gd name="connsiteY133" fmla="*/ 2537460 h 2819400"/>
              <a:gd name="connsiteX134" fmla="*/ 4701540 w 4815840"/>
              <a:gd name="connsiteY134" fmla="*/ 2514600 h 2819400"/>
              <a:gd name="connsiteX135" fmla="*/ 4754880 w 4815840"/>
              <a:gd name="connsiteY135" fmla="*/ 2453640 h 2819400"/>
              <a:gd name="connsiteX136" fmla="*/ 4770120 w 4815840"/>
              <a:gd name="connsiteY136" fmla="*/ 2407920 h 2819400"/>
              <a:gd name="connsiteX137" fmla="*/ 4785360 w 4815840"/>
              <a:gd name="connsiteY137" fmla="*/ 2354580 h 2819400"/>
              <a:gd name="connsiteX138" fmla="*/ 4792980 w 4815840"/>
              <a:gd name="connsiteY138" fmla="*/ 2270760 h 2819400"/>
              <a:gd name="connsiteX139" fmla="*/ 4808220 w 4815840"/>
              <a:gd name="connsiteY139" fmla="*/ 2057400 h 2819400"/>
              <a:gd name="connsiteX140" fmla="*/ 4815840 w 4815840"/>
              <a:gd name="connsiteY140" fmla="*/ 1783080 h 2819400"/>
              <a:gd name="connsiteX141" fmla="*/ 4808220 w 4815840"/>
              <a:gd name="connsiteY141" fmla="*/ 1402080 h 2819400"/>
              <a:gd name="connsiteX142" fmla="*/ 4785360 w 4815840"/>
              <a:gd name="connsiteY142" fmla="*/ 1318260 h 2819400"/>
              <a:gd name="connsiteX143" fmla="*/ 4770120 w 4815840"/>
              <a:gd name="connsiteY143" fmla="*/ 1257300 h 2819400"/>
              <a:gd name="connsiteX144" fmla="*/ 4754880 w 4815840"/>
              <a:gd name="connsiteY144" fmla="*/ 1196340 h 2819400"/>
              <a:gd name="connsiteX145" fmla="*/ 4732020 w 4815840"/>
              <a:gd name="connsiteY145" fmla="*/ 1150620 h 2819400"/>
              <a:gd name="connsiteX146" fmla="*/ 4724400 w 4815840"/>
              <a:gd name="connsiteY146" fmla="*/ 1120140 h 2819400"/>
              <a:gd name="connsiteX147" fmla="*/ 4709160 w 4815840"/>
              <a:gd name="connsiteY147" fmla="*/ 1074420 h 2819400"/>
              <a:gd name="connsiteX148" fmla="*/ 4701540 w 4815840"/>
              <a:gd name="connsiteY148" fmla="*/ 1051560 h 2819400"/>
              <a:gd name="connsiteX149" fmla="*/ 4693920 w 4815840"/>
              <a:gd name="connsiteY149" fmla="*/ 1021080 h 2819400"/>
              <a:gd name="connsiteX150" fmla="*/ 4686300 w 4815840"/>
              <a:gd name="connsiteY150" fmla="*/ 975360 h 2819400"/>
              <a:gd name="connsiteX151" fmla="*/ 4671060 w 4815840"/>
              <a:gd name="connsiteY151" fmla="*/ 952500 h 2819400"/>
              <a:gd name="connsiteX152" fmla="*/ 4648200 w 4815840"/>
              <a:gd name="connsiteY152" fmla="*/ 906780 h 2819400"/>
              <a:gd name="connsiteX153" fmla="*/ 4640580 w 4815840"/>
              <a:gd name="connsiteY153" fmla="*/ 876300 h 2819400"/>
              <a:gd name="connsiteX154" fmla="*/ 4632960 w 4815840"/>
              <a:gd name="connsiteY154" fmla="*/ 853440 h 2819400"/>
              <a:gd name="connsiteX155" fmla="*/ 4625340 w 4815840"/>
              <a:gd name="connsiteY155" fmla="*/ 769620 h 2819400"/>
              <a:gd name="connsiteX156" fmla="*/ 4632960 w 4815840"/>
              <a:gd name="connsiteY156" fmla="*/ 601980 h 2819400"/>
              <a:gd name="connsiteX157" fmla="*/ 4648200 w 4815840"/>
              <a:gd name="connsiteY157" fmla="*/ 579120 h 2819400"/>
              <a:gd name="connsiteX158" fmla="*/ 4655820 w 4815840"/>
              <a:gd name="connsiteY158" fmla="*/ 556260 h 2819400"/>
              <a:gd name="connsiteX159" fmla="*/ 4671060 w 4815840"/>
              <a:gd name="connsiteY159" fmla="*/ 533400 h 2819400"/>
              <a:gd name="connsiteX160" fmla="*/ 4686300 w 4815840"/>
              <a:gd name="connsiteY160" fmla="*/ 487680 h 2819400"/>
              <a:gd name="connsiteX161" fmla="*/ 4701540 w 4815840"/>
              <a:gd name="connsiteY161" fmla="*/ 464820 h 2819400"/>
              <a:gd name="connsiteX162" fmla="*/ 4716780 w 4815840"/>
              <a:gd name="connsiteY162" fmla="*/ 419100 h 2819400"/>
              <a:gd name="connsiteX163" fmla="*/ 4724400 w 4815840"/>
              <a:gd name="connsiteY163" fmla="*/ 396240 h 2819400"/>
              <a:gd name="connsiteX164" fmla="*/ 4754880 w 4815840"/>
              <a:gd name="connsiteY164" fmla="*/ 350520 h 2819400"/>
              <a:gd name="connsiteX165" fmla="*/ 4770120 w 4815840"/>
              <a:gd name="connsiteY165" fmla="*/ 304800 h 2819400"/>
              <a:gd name="connsiteX166" fmla="*/ 4792980 w 4815840"/>
              <a:gd name="connsiteY166" fmla="*/ 259080 h 2819400"/>
              <a:gd name="connsiteX167" fmla="*/ 4777740 w 4815840"/>
              <a:gd name="connsiteY167" fmla="*/ 144780 h 2819400"/>
              <a:gd name="connsiteX168" fmla="*/ 4762500 w 4815840"/>
              <a:gd name="connsiteY168" fmla="*/ 121920 h 2819400"/>
              <a:gd name="connsiteX169" fmla="*/ 4739640 w 4815840"/>
              <a:gd name="connsiteY169" fmla="*/ 114300 h 2819400"/>
              <a:gd name="connsiteX170" fmla="*/ 4732020 w 4815840"/>
              <a:gd name="connsiteY170" fmla="*/ 91440 h 2819400"/>
              <a:gd name="connsiteX171" fmla="*/ 4709160 w 4815840"/>
              <a:gd name="connsiteY171" fmla="*/ 83820 h 2819400"/>
              <a:gd name="connsiteX172" fmla="*/ 4678680 w 4815840"/>
              <a:gd name="connsiteY172" fmla="*/ 76200 h 28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4815840" h="2819400">
                <a:moveTo>
                  <a:pt x="4678680" y="76200"/>
                </a:moveTo>
                <a:cubicBezTo>
                  <a:pt x="4667250" y="76200"/>
                  <a:pt x="4653532" y="83820"/>
                  <a:pt x="4640580" y="83820"/>
                </a:cubicBezTo>
                <a:cubicBezTo>
                  <a:pt x="4627677" y="83820"/>
                  <a:pt x="4566447" y="72907"/>
                  <a:pt x="4549140" y="68580"/>
                </a:cubicBezTo>
                <a:cubicBezTo>
                  <a:pt x="4541348" y="66632"/>
                  <a:pt x="4534219" y="62181"/>
                  <a:pt x="4526280" y="60960"/>
                </a:cubicBezTo>
                <a:cubicBezTo>
                  <a:pt x="4501050" y="57078"/>
                  <a:pt x="4475432" y="56323"/>
                  <a:pt x="4450080" y="53340"/>
                </a:cubicBezTo>
                <a:cubicBezTo>
                  <a:pt x="4432243" y="51241"/>
                  <a:pt x="4414638" y="47212"/>
                  <a:pt x="4396740" y="45720"/>
                </a:cubicBezTo>
                <a:cubicBezTo>
                  <a:pt x="4257878" y="34148"/>
                  <a:pt x="4070639" y="33420"/>
                  <a:pt x="3947160" y="30480"/>
                </a:cubicBezTo>
                <a:cubicBezTo>
                  <a:pt x="3840959" y="9240"/>
                  <a:pt x="4009884" y="41618"/>
                  <a:pt x="3825240" y="15240"/>
                </a:cubicBezTo>
                <a:cubicBezTo>
                  <a:pt x="3817289" y="14104"/>
                  <a:pt x="3810283" y="9057"/>
                  <a:pt x="3802380" y="7620"/>
                </a:cubicBezTo>
                <a:cubicBezTo>
                  <a:pt x="3782232" y="3957"/>
                  <a:pt x="3761740" y="2540"/>
                  <a:pt x="3741420" y="0"/>
                </a:cubicBezTo>
                <a:lnTo>
                  <a:pt x="2362200" y="7620"/>
                </a:lnTo>
                <a:cubicBezTo>
                  <a:pt x="2351728" y="7733"/>
                  <a:pt x="2342101" y="13856"/>
                  <a:pt x="2331720" y="15240"/>
                </a:cubicBezTo>
                <a:cubicBezTo>
                  <a:pt x="2303911" y="18948"/>
                  <a:pt x="2275840" y="20320"/>
                  <a:pt x="2247900" y="22860"/>
                </a:cubicBezTo>
                <a:cubicBezTo>
                  <a:pt x="2207612" y="49718"/>
                  <a:pt x="2233925" y="35879"/>
                  <a:pt x="2164080" y="53340"/>
                </a:cubicBezTo>
                <a:lnTo>
                  <a:pt x="2164080" y="53340"/>
                </a:lnTo>
                <a:cubicBezTo>
                  <a:pt x="2153920" y="58420"/>
                  <a:pt x="2144236" y="64592"/>
                  <a:pt x="2133600" y="68580"/>
                </a:cubicBezTo>
                <a:cubicBezTo>
                  <a:pt x="2123794" y="72257"/>
                  <a:pt x="2113151" y="73191"/>
                  <a:pt x="2103120" y="76200"/>
                </a:cubicBezTo>
                <a:cubicBezTo>
                  <a:pt x="2087733" y="80816"/>
                  <a:pt x="2073152" y="88290"/>
                  <a:pt x="2057400" y="91440"/>
                </a:cubicBezTo>
                <a:cubicBezTo>
                  <a:pt x="2044700" y="93980"/>
                  <a:pt x="2031865" y="95919"/>
                  <a:pt x="2019300" y="99060"/>
                </a:cubicBezTo>
                <a:cubicBezTo>
                  <a:pt x="2011508" y="101008"/>
                  <a:pt x="2004281" y="104938"/>
                  <a:pt x="1996440" y="106680"/>
                </a:cubicBezTo>
                <a:cubicBezTo>
                  <a:pt x="1981358" y="110032"/>
                  <a:pt x="1965921" y="111536"/>
                  <a:pt x="1950720" y="114300"/>
                </a:cubicBezTo>
                <a:cubicBezTo>
                  <a:pt x="1937977" y="116617"/>
                  <a:pt x="1925263" y="119110"/>
                  <a:pt x="1912620" y="121920"/>
                </a:cubicBezTo>
                <a:cubicBezTo>
                  <a:pt x="1902397" y="124192"/>
                  <a:pt x="1892409" y="127486"/>
                  <a:pt x="1882140" y="129540"/>
                </a:cubicBezTo>
                <a:cubicBezTo>
                  <a:pt x="1866990" y="132570"/>
                  <a:pt x="1851502" y="133808"/>
                  <a:pt x="1836420" y="137160"/>
                </a:cubicBezTo>
                <a:cubicBezTo>
                  <a:pt x="1801944" y="144821"/>
                  <a:pt x="1823581" y="143580"/>
                  <a:pt x="1790700" y="160020"/>
                </a:cubicBezTo>
                <a:cubicBezTo>
                  <a:pt x="1783516" y="163612"/>
                  <a:pt x="1775563" y="165433"/>
                  <a:pt x="1767840" y="167640"/>
                </a:cubicBezTo>
                <a:cubicBezTo>
                  <a:pt x="1742731" y="174814"/>
                  <a:pt x="1725449" y="177642"/>
                  <a:pt x="1699260" y="182880"/>
                </a:cubicBezTo>
                <a:cubicBezTo>
                  <a:pt x="1678940" y="193040"/>
                  <a:pt x="1657467" y="201163"/>
                  <a:pt x="1638300" y="213360"/>
                </a:cubicBezTo>
                <a:cubicBezTo>
                  <a:pt x="1629208" y="219146"/>
                  <a:pt x="1623719" y="229321"/>
                  <a:pt x="1615440" y="236220"/>
                </a:cubicBezTo>
                <a:cubicBezTo>
                  <a:pt x="1593192" y="254760"/>
                  <a:pt x="1571524" y="274382"/>
                  <a:pt x="1546860" y="289560"/>
                </a:cubicBezTo>
                <a:cubicBezTo>
                  <a:pt x="1537941" y="295049"/>
                  <a:pt x="1526450" y="294303"/>
                  <a:pt x="1516380" y="297180"/>
                </a:cubicBezTo>
                <a:cubicBezTo>
                  <a:pt x="1508657" y="299387"/>
                  <a:pt x="1500704" y="301208"/>
                  <a:pt x="1493520" y="304800"/>
                </a:cubicBezTo>
                <a:cubicBezTo>
                  <a:pt x="1485329" y="308896"/>
                  <a:pt x="1478851" y="315944"/>
                  <a:pt x="1470660" y="320040"/>
                </a:cubicBezTo>
                <a:cubicBezTo>
                  <a:pt x="1453242" y="328749"/>
                  <a:pt x="1427090" y="330933"/>
                  <a:pt x="1409700" y="335280"/>
                </a:cubicBezTo>
                <a:cubicBezTo>
                  <a:pt x="1401908" y="337228"/>
                  <a:pt x="1394460" y="340360"/>
                  <a:pt x="1386840" y="342900"/>
                </a:cubicBezTo>
                <a:cubicBezTo>
                  <a:pt x="1379220" y="350520"/>
                  <a:pt x="1372946" y="359782"/>
                  <a:pt x="1363980" y="365760"/>
                </a:cubicBezTo>
                <a:cubicBezTo>
                  <a:pt x="1357297" y="370215"/>
                  <a:pt x="1347460" y="368449"/>
                  <a:pt x="1341120" y="373380"/>
                </a:cubicBezTo>
                <a:cubicBezTo>
                  <a:pt x="1324107" y="386612"/>
                  <a:pt x="1313333" y="407145"/>
                  <a:pt x="1295400" y="419100"/>
                </a:cubicBezTo>
                <a:cubicBezTo>
                  <a:pt x="1213712" y="473558"/>
                  <a:pt x="1337687" y="388750"/>
                  <a:pt x="1249680" y="457200"/>
                </a:cubicBezTo>
                <a:cubicBezTo>
                  <a:pt x="1235222" y="468445"/>
                  <a:pt x="1216912" y="474728"/>
                  <a:pt x="1203960" y="487680"/>
                </a:cubicBezTo>
                <a:cubicBezTo>
                  <a:pt x="1175420" y="516220"/>
                  <a:pt x="1191323" y="507132"/>
                  <a:pt x="1158240" y="518160"/>
                </a:cubicBezTo>
                <a:cubicBezTo>
                  <a:pt x="1153160" y="525780"/>
                  <a:pt x="1149476" y="534544"/>
                  <a:pt x="1143000" y="541020"/>
                </a:cubicBezTo>
                <a:cubicBezTo>
                  <a:pt x="1128228" y="555792"/>
                  <a:pt x="1115873" y="557682"/>
                  <a:pt x="1097280" y="563880"/>
                </a:cubicBezTo>
                <a:cubicBezTo>
                  <a:pt x="1089660" y="571500"/>
                  <a:pt x="1082926" y="580124"/>
                  <a:pt x="1074420" y="586740"/>
                </a:cubicBezTo>
                <a:cubicBezTo>
                  <a:pt x="1059962" y="597985"/>
                  <a:pt x="1028700" y="617220"/>
                  <a:pt x="1028700" y="617220"/>
                </a:cubicBezTo>
                <a:cubicBezTo>
                  <a:pt x="1012075" y="667096"/>
                  <a:pt x="1035165" y="618144"/>
                  <a:pt x="998220" y="647700"/>
                </a:cubicBezTo>
                <a:cubicBezTo>
                  <a:pt x="991069" y="653421"/>
                  <a:pt x="989456" y="664084"/>
                  <a:pt x="982980" y="670560"/>
                </a:cubicBezTo>
                <a:cubicBezTo>
                  <a:pt x="976504" y="677036"/>
                  <a:pt x="966965" y="679716"/>
                  <a:pt x="960120" y="685800"/>
                </a:cubicBezTo>
                <a:cubicBezTo>
                  <a:pt x="881826" y="755394"/>
                  <a:pt x="943422" y="712172"/>
                  <a:pt x="891540" y="746760"/>
                </a:cubicBezTo>
                <a:cubicBezTo>
                  <a:pt x="853702" y="803517"/>
                  <a:pt x="902333" y="733808"/>
                  <a:pt x="853440" y="792480"/>
                </a:cubicBezTo>
                <a:cubicBezTo>
                  <a:pt x="847577" y="799515"/>
                  <a:pt x="844063" y="808305"/>
                  <a:pt x="838200" y="815340"/>
                </a:cubicBezTo>
                <a:cubicBezTo>
                  <a:pt x="831301" y="823619"/>
                  <a:pt x="822239" y="829921"/>
                  <a:pt x="815340" y="838200"/>
                </a:cubicBezTo>
                <a:cubicBezTo>
                  <a:pt x="809477" y="845235"/>
                  <a:pt x="805963" y="854025"/>
                  <a:pt x="800100" y="861060"/>
                </a:cubicBezTo>
                <a:cubicBezTo>
                  <a:pt x="793201" y="869339"/>
                  <a:pt x="783856" y="875414"/>
                  <a:pt x="777240" y="883920"/>
                </a:cubicBezTo>
                <a:cubicBezTo>
                  <a:pt x="765995" y="898378"/>
                  <a:pt x="759712" y="916688"/>
                  <a:pt x="746760" y="929640"/>
                </a:cubicBezTo>
                <a:cubicBezTo>
                  <a:pt x="739140" y="937260"/>
                  <a:pt x="730799" y="944221"/>
                  <a:pt x="723900" y="952500"/>
                </a:cubicBezTo>
                <a:cubicBezTo>
                  <a:pt x="718037" y="959535"/>
                  <a:pt x="715811" y="969639"/>
                  <a:pt x="708660" y="975360"/>
                </a:cubicBezTo>
                <a:cubicBezTo>
                  <a:pt x="702388" y="980378"/>
                  <a:pt x="693420" y="980440"/>
                  <a:pt x="685800" y="982980"/>
                </a:cubicBezTo>
                <a:cubicBezTo>
                  <a:pt x="678255" y="1005616"/>
                  <a:pt x="673433" y="1033447"/>
                  <a:pt x="655320" y="1051560"/>
                </a:cubicBezTo>
                <a:cubicBezTo>
                  <a:pt x="595380" y="1111500"/>
                  <a:pt x="672017" y="1014760"/>
                  <a:pt x="609600" y="1089660"/>
                </a:cubicBezTo>
                <a:cubicBezTo>
                  <a:pt x="603737" y="1096695"/>
                  <a:pt x="600223" y="1105485"/>
                  <a:pt x="594360" y="1112520"/>
                </a:cubicBezTo>
                <a:cubicBezTo>
                  <a:pt x="587461" y="1120799"/>
                  <a:pt x="578116" y="1126874"/>
                  <a:pt x="571500" y="1135380"/>
                </a:cubicBezTo>
                <a:cubicBezTo>
                  <a:pt x="507699" y="1217410"/>
                  <a:pt x="570059" y="1152061"/>
                  <a:pt x="518160" y="1203960"/>
                </a:cubicBezTo>
                <a:cubicBezTo>
                  <a:pt x="500042" y="1258315"/>
                  <a:pt x="525733" y="1192601"/>
                  <a:pt x="487680" y="1249680"/>
                </a:cubicBezTo>
                <a:cubicBezTo>
                  <a:pt x="464457" y="1284514"/>
                  <a:pt x="500743" y="1265646"/>
                  <a:pt x="457200" y="1280160"/>
                </a:cubicBezTo>
                <a:cubicBezTo>
                  <a:pt x="454660" y="1287780"/>
                  <a:pt x="454511" y="1296680"/>
                  <a:pt x="449580" y="1303020"/>
                </a:cubicBezTo>
                <a:cubicBezTo>
                  <a:pt x="424822" y="1334852"/>
                  <a:pt x="386995" y="1353616"/>
                  <a:pt x="373380" y="1394460"/>
                </a:cubicBezTo>
                <a:cubicBezTo>
                  <a:pt x="345590" y="1477830"/>
                  <a:pt x="389911" y="1351550"/>
                  <a:pt x="350520" y="1440180"/>
                </a:cubicBezTo>
                <a:cubicBezTo>
                  <a:pt x="343996" y="1454860"/>
                  <a:pt x="344191" y="1472534"/>
                  <a:pt x="335280" y="1485900"/>
                </a:cubicBezTo>
                <a:cubicBezTo>
                  <a:pt x="325120" y="1501140"/>
                  <a:pt x="310592" y="1514244"/>
                  <a:pt x="304800" y="1531620"/>
                </a:cubicBezTo>
                <a:cubicBezTo>
                  <a:pt x="302260" y="1539240"/>
                  <a:pt x="301081" y="1547459"/>
                  <a:pt x="297180" y="1554480"/>
                </a:cubicBezTo>
                <a:lnTo>
                  <a:pt x="251460" y="1623060"/>
                </a:lnTo>
                <a:lnTo>
                  <a:pt x="205740" y="1691640"/>
                </a:lnTo>
                <a:lnTo>
                  <a:pt x="190500" y="1714500"/>
                </a:lnTo>
                <a:cubicBezTo>
                  <a:pt x="185420" y="1722120"/>
                  <a:pt x="178156" y="1728672"/>
                  <a:pt x="175260" y="1737360"/>
                </a:cubicBezTo>
                <a:cubicBezTo>
                  <a:pt x="156107" y="1794819"/>
                  <a:pt x="181943" y="1723994"/>
                  <a:pt x="152400" y="1783080"/>
                </a:cubicBezTo>
                <a:cubicBezTo>
                  <a:pt x="148808" y="1790264"/>
                  <a:pt x="149235" y="1799257"/>
                  <a:pt x="144780" y="1805940"/>
                </a:cubicBezTo>
                <a:cubicBezTo>
                  <a:pt x="120854" y="1841829"/>
                  <a:pt x="123300" y="1814264"/>
                  <a:pt x="106680" y="1851660"/>
                </a:cubicBezTo>
                <a:lnTo>
                  <a:pt x="83820" y="1920240"/>
                </a:lnTo>
                <a:lnTo>
                  <a:pt x="68580" y="1965960"/>
                </a:lnTo>
                <a:cubicBezTo>
                  <a:pt x="66040" y="1973580"/>
                  <a:pt x="62908" y="1981028"/>
                  <a:pt x="60960" y="1988820"/>
                </a:cubicBezTo>
                <a:cubicBezTo>
                  <a:pt x="58420" y="1998980"/>
                  <a:pt x="56217" y="2009230"/>
                  <a:pt x="53340" y="2019300"/>
                </a:cubicBezTo>
                <a:cubicBezTo>
                  <a:pt x="51133" y="2027023"/>
                  <a:pt x="47462" y="2034319"/>
                  <a:pt x="45720" y="2042160"/>
                </a:cubicBezTo>
                <a:cubicBezTo>
                  <a:pt x="42368" y="2057242"/>
                  <a:pt x="41452" y="2072798"/>
                  <a:pt x="38100" y="2087880"/>
                </a:cubicBezTo>
                <a:cubicBezTo>
                  <a:pt x="36358" y="2095721"/>
                  <a:pt x="32428" y="2102948"/>
                  <a:pt x="30480" y="2110740"/>
                </a:cubicBezTo>
                <a:lnTo>
                  <a:pt x="15240" y="2171700"/>
                </a:lnTo>
                <a:cubicBezTo>
                  <a:pt x="12700" y="2189480"/>
                  <a:pt x="10833" y="2207369"/>
                  <a:pt x="7620" y="2225040"/>
                </a:cubicBezTo>
                <a:cubicBezTo>
                  <a:pt x="5747" y="2235344"/>
                  <a:pt x="0" y="2245047"/>
                  <a:pt x="0" y="2255520"/>
                </a:cubicBezTo>
                <a:cubicBezTo>
                  <a:pt x="0" y="2329224"/>
                  <a:pt x="3161" y="2402931"/>
                  <a:pt x="7620" y="2476500"/>
                </a:cubicBezTo>
                <a:cubicBezTo>
                  <a:pt x="8330" y="2488214"/>
                  <a:pt x="28504" y="2549736"/>
                  <a:pt x="30480" y="2552700"/>
                </a:cubicBezTo>
                <a:cubicBezTo>
                  <a:pt x="61884" y="2599805"/>
                  <a:pt x="27016" y="2553855"/>
                  <a:pt x="68580" y="2590800"/>
                </a:cubicBezTo>
                <a:cubicBezTo>
                  <a:pt x="84689" y="2605119"/>
                  <a:pt x="99060" y="2621280"/>
                  <a:pt x="114300" y="2636520"/>
                </a:cubicBezTo>
                <a:cubicBezTo>
                  <a:pt x="131152" y="2653372"/>
                  <a:pt x="138802" y="2664011"/>
                  <a:pt x="160020" y="2674620"/>
                </a:cubicBezTo>
                <a:cubicBezTo>
                  <a:pt x="167204" y="2678212"/>
                  <a:pt x="175696" y="2678648"/>
                  <a:pt x="182880" y="2682240"/>
                </a:cubicBezTo>
                <a:cubicBezTo>
                  <a:pt x="211259" y="2696429"/>
                  <a:pt x="203321" y="2699274"/>
                  <a:pt x="228600" y="2720340"/>
                </a:cubicBezTo>
                <a:cubicBezTo>
                  <a:pt x="261357" y="2747637"/>
                  <a:pt x="239953" y="2726017"/>
                  <a:pt x="274320" y="2743200"/>
                </a:cubicBezTo>
                <a:cubicBezTo>
                  <a:pt x="282511" y="2747296"/>
                  <a:pt x="288989" y="2754344"/>
                  <a:pt x="297180" y="2758440"/>
                </a:cubicBezTo>
                <a:cubicBezTo>
                  <a:pt x="304364" y="2762032"/>
                  <a:pt x="312856" y="2762468"/>
                  <a:pt x="320040" y="2766060"/>
                </a:cubicBezTo>
                <a:cubicBezTo>
                  <a:pt x="328231" y="2770156"/>
                  <a:pt x="334128" y="2778668"/>
                  <a:pt x="342900" y="2781300"/>
                </a:cubicBezTo>
                <a:cubicBezTo>
                  <a:pt x="360103" y="2786461"/>
                  <a:pt x="378569" y="2785707"/>
                  <a:pt x="396240" y="2788920"/>
                </a:cubicBezTo>
                <a:cubicBezTo>
                  <a:pt x="487517" y="2805516"/>
                  <a:pt x="376132" y="2787838"/>
                  <a:pt x="449580" y="2804160"/>
                </a:cubicBezTo>
                <a:cubicBezTo>
                  <a:pt x="464662" y="2807512"/>
                  <a:pt x="479895" y="2810595"/>
                  <a:pt x="495300" y="2811780"/>
                </a:cubicBezTo>
                <a:cubicBezTo>
                  <a:pt x="546014" y="2815681"/>
                  <a:pt x="596900" y="2816860"/>
                  <a:pt x="647700" y="2819400"/>
                </a:cubicBezTo>
                <a:lnTo>
                  <a:pt x="1173480" y="2811780"/>
                </a:lnTo>
                <a:cubicBezTo>
                  <a:pt x="1231941" y="2810509"/>
                  <a:pt x="1290505" y="2809454"/>
                  <a:pt x="1348740" y="2804160"/>
                </a:cubicBezTo>
                <a:cubicBezTo>
                  <a:pt x="1390650" y="2800350"/>
                  <a:pt x="1423035" y="2787015"/>
                  <a:pt x="1463040" y="2781300"/>
                </a:cubicBezTo>
                <a:cubicBezTo>
                  <a:pt x="1696629" y="2747930"/>
                  <a:pt x="1296858" y="2804474"/>
                  <a:pt x="1584960" y="2766060"/>
                </a:cubicBezTo>
                <a:cubicBezTo>
                  <a:pt x="1600275" y="2764018"/>
                  <a:pt x="1615598" y="2761792"/>
                  <a:pt x="1630680" y="2758440"/>
                </a:cubicBezTo>
                <a:cubicBezTo>
                  <a:pt x="1638521" y="2756698"/>
                  <a:pt x="1645617" y="2752140"/>
                  <a:pt x="1653540" y="2750820"/>
                </a:cubicBezTo>
                <a:cubicBezTo>
                  <a:pt x="1676228" y="2747039"/>
                  <a:pt x="1699277" y="2745887"/>
                  <a:pt x="1722120" y="2743200"/>
                </a:cubicBezTo>
                <a:lnTo>
                  <a:pt x="1783080" y="2735580"/>
                </a:lnTo>
                <a:cubicBezTo>
                  <a:pt x="1803418" y="2732868"/>
                  <a:pt x="1879340" y="2721289"/>
                  <a:pt x="1897380" y="2720340"/>
                </a:cubicBezTo>
                <a:cubicBezTo>
                  <a:pt x="1973517" y="2716333"/>
                  <a:pt x="2049780" y="2715260"/>
                  <a:pt x="2125980" y="2712720"/>
                </a:cubicBezTo>
                <a:cubicBezTo>
                  <a:pt x="2355833" y="2674411"/>
                  <a:pt x="2171909" y="2702282"/>
                  <a:pt x="2735580" y="2712720"/>
                </a:cubicBezTo>
                <a:cubicBezTo>
                  <a:pt x="2848013" y="2714802"/>
                  <a:pt x="3047158" y="2721499"/>
                  <a:pt x="3169920" y="2727960"/>
                </a:cubicBezTo>
                <a:cubicBezTo>
                  <a:pt x="3208052" y="2729967"/>
                  <a:pt x="3246157" y="2732535"/>
                  <a:pt x="3284220" y="2735580"/>
                </a:cubicBezTo>
                <a:cubicBezTo>
                  <a:pt x="3309665" y="2737616"/>
                  <a:pt x="3335034" y="2740528"/>
                  <a:pt x="3360420" y="2743200"/>
                </a:cubicBezTo>
                <a:cubicBezTo>
                  <a:pt x="3383294" y="2745608"/>
                  <a:pt x="3406073" y="2748986"/>
                  <a:pt x="3429000" y="2750820"/>
                </a:cubicBezTo>
                <a:cubicBezTo>
                  <a:pt x="3469590" y="2754067"/>
                  <a:pt x="3510291" y="2755731"/>
                  <a:pt x="3550920" y="2758440"/>
                </a:cubicBezTo>
                <a:lnTo>
                  <a:pt x="3657600" y="2766060"/>
                </a:lnTo>
                <a:cubicBezTo>
                  <a:pt x="3672840" y="2768600"/>
                  <a:pt x="3687926" y="2772361"/>
                  <a:pt x="3703320" y="2773680"/>
                </a:cubicBezTo>
                <a:cubicBezTo>
                  <a:pt x="3776885" y="2779986"/>
                  <a:pt x="3924300" y="2788920"/>
                  <a:pt x="3924300" y="2788920"/>
                </a:cubicBezTo>
                <a:cubicBezTo>
                  <a:pt x="4053840" y="2786380"/>
                  <a:pt x="4183534" y="2788110"/>
                  <a:pt x="4312920" y="2781300"/>
                </a:cubicBezTo>
                <a:cubicBezTo>
                  <a:pt x="4334200" y="2780180"/>
                  <a:pt x="4364160" y="2765270"/>
                  <a:pt x="4381500" y="2750820"/>
                </a:cubicBezTo>
                <a:cubicBezTo>
                  <a:pt x="4389779" y="2743921"/>
                  <a:pt x="4397461" y="2736239"/>
                  <a:pt x="4404360" y="2727960"/>
                </a:cubicBezTo>
                <a:cubicBezTo>
                  <a:pt x="4410223" y="2720925"/>
                  <a:pt x="4411834" y="2709954"/>
                  <a:pt x="4419600" y="2705100"/>
                </a:cubicBezTo>
                <a:cubicBezTo>
                  <a:pt x="4433223" y="2696586"/>
                  <a:pt x="4450080" y="2694940"/>
                  <a:pt x="4465320" y="2689860"/>
                </a:cubicBezTo>
                <a:cubicBezTo>
                  <a:pt x="4472940" y="2687320"/>
                  <a:pt x="4481497" y="2686695"/>
                  <a:pt x="4488180" y="2682240"/>
                </a:cubicBezTo>
                <a:cubicBezTo>
                  <a:pt x="4503420" y="2672080"/>
                  <a:pt x="4520948" y="2664712"/>
                  <a:pt x="4533900" y="2651760"/>
                </a:cubicBezTo>
                <a:cubicBezTo>
                  <a:pt x="4562440" y="2623220"/>
                  <a:pt x="4546537" y="2632308"/>
                  <a:pt x="4579620" y="2621280"/>
                </a:cubicBezTo>
                <a:cubicBezTo>
                  <a:pt x="4587240" y="2613660"/>
                  <a:pt x="4593514" y="2604398"/>
                  <a:pt x="4602480" y="2598420"/>
                </a:cubicBezTo>
                <a:cubicBezTo>
                  <a:pt x="4609163" y="2593965"/>
                  <a:pt x="4619068" y="2595818"/>
                  <a:pt x="4625340" y="2590800"/>
                </a:cubicBezTo>
                <a:cubicBezTo>
                  <a:pt x="4632491" y="2585079"/>
                  <a:pt x="4634717" y="2574975"/>
                  <a:pt x="4640580" y="2567940"/>
                </a:cubicBezTo>
                <a:cubicBezTo>
                  <a:pt x="4662534" y="2541596"/>
                  <a:pt x="4658126" y="2546851"/>
                  <a:pt x="4686300" y="2537460"/>
                </a:cubicBezTo>
                <a:cubicBezTo>
                  <a:pt x="4691380" y="2529840"/>
                  <a:pt x="4695064" y="2521076"/>
                  <a:pt x="4701540" y="2514600"/>
                </a:cubicBezTo>
                <a:cubicBezTo>
                  <a:pt x="4732655" y="2483485"/>
                  <a:pt x="4733290" y="2518410"/>
                  <a:pt x="4754880" y="2453640"/>
                </a:cubicBezTo>
                <a:cubicBezTo>
                  <a:pt x="4759960" y="2438400"/>
                  <a:pt x="4766224" y="2423505"/>
                  <a:pt x="4770120" y="2407920"/>
                </a:cubicBezTo>
                <a:cubicBezTo>
                  <a:pt x="4779688" y="2369648"/>
                  <a:pt x="4774428" y="2387375"/>
                  <a:pt x="4785360" y="2354580"/>
                </a:cubicBezTo>
                <a:cubicBezTo>
                  <a:pt x="4787900" y="2326640"/>
                  <a:pt x="4791283" y="2298764"/>
                  <a:pt x="4792980" y="2270760"/>
                </a:cubicBezTo>
                <a:cubicBezTo>
                  <a:pt x="4805660" y="2061532"/>
                  <a:pt x="4790200" y="2165520"/>
                  <a:pt x="4808220" y="2057400"/>
                </a:cubicBezTo>
                <a:cubicBezTo>
                  <a:pt x="4810760" y="1965960"/>
                  <a:pt x="4815840" y="1874555"/>
                  <a:pt x="4815840" y="1783080"/>
                </a:cubicBezTo>
                <a:cubicBezTo>
                  <a:pt x="4815840" y="1656055"/>
                  <a:pt x="4814782" y="1528936"/>
                  <a:pt x="4808220" y="1402080"/>
                </a:cubicBezTo>
                <a:cubicBezTo>
                  <a:pt x="4806274" y="1364453"/>
                  <a:pt x="4793759" y="1349055"/>
                  <a:pt x="4785360" y="1318260"/>
                </a:cubicBezTo>
                <a:cubicBezTo>
                  <a:pt x="4779849" y="1298053"/>
                  <a:pt x="4774228" y="1277839"/>
                  <a:pt x="4770120" y="1257300"/>
                </a:cubicBezTo>
                <a:cubicBezTo>
                  <a:pt x="4767222" y="1242809"/>
                  <a:pt x="4762690" y="1211961"/>
                  <a:pt x="4754880" y="1196340"/>
                </a:cubicBezTo>
                <a:cubicBezTo>
                  <a:pt x="4732616" y="1151812"/>
                  <a:pt x="4744789" y="1195311"/>
                  <a:pt x="4732020" y="1150620"/>
                </a:cubicBezTo>
                <a:cubicBezTo>
                  <a:pt x="4729143" y="1140550"/>
                  <a:pt x="4727409" y="1130171"/>
                  <a:pt x="4724400" y="1120140"/>
                </a:cubicBezTo>
                <a:cubicBezTo>
                  <a:pt x="4719784" y="1104753"/>
                  <a:pt x="4714240" y="1089660"/>
                  <a:pt x="4709160" y="1074420"/>
                </a:cubicBezTo>
                <a:cubicBezTo>
                  <a:pt x="4706620" y="1066800"/>
                  <a:pt x="4703488" y="1059352"/>
                  <a:pt x="4701540" y="1051560"/>
                </a:cubicBezTo>
                <a:cubicBezTo>
                  <a:pt x="4699000" y="1041400"/>
                  <a:pt x="4695974" y="1031349"/>
                  <a:pt x="4693920" y="1021080"/>
                </a:cubicBezTo>
                <a:cubicBezTo>
                  <a:pt x="4690890" y="1005930"/>
                  <a:pt x="4691186" y="990017"/>
                  <a:pt x="4686300" y="975360"/>
                </a:cubicBezTo>
                <a:cubicBezTo>
                  <a:pt x="4683404" y="966672"/>
                  <a:pt x="4675156" y="960691"/>
                  <a:pt x="4671060" y="952500"/>
                </a:cubicBezTo>
                <a:cubicBezTo>
                  <a:pt x="4639512" y="889404"/>
                  <a:pt x="4691876" y="972294"/>
                  <a:pt x="4648200" y="906780"/>
                </a:cubicBezTo>
                <a:cubicBezTo>
                  <a:pt x="4645660" y="896620"/>
                  <a:pt x="4643457" y="886370"/>
                  <a:pt x="4640580" y="876300"/>
                </a:cubicBezTo>
                <a:cubicBezTo>
                  <a:pt x="4638373" y="868577"/>
                  <a:pt x="4634096" y="861391"/>
                  <a:pt x="4632960" y="853440"/>
                </a:cubicBezTo>
                <a:cubicBezTo>
                  <a:pt x="4628992" y="825667"/>
                  <a:pt x="4627880" y="797560"/>
                  <a:pt x="4625340" y="769620"/>
                </a:cubicBezTo>
                <a:cubicBezTo>
                  <a:pt x="4627880" y="713740"/>
                  <a:pt x="4626295" y="657519"/>
                  <a:pt x="4632960" y="601980"/>
                </a:cubicBezTo>
                <a:cubicBezTo>
                  <a:pt x="4634051" y="592887"/>
                  <a:pt x="4644104" y="587311"/>
                  <a:pt x="4648200" y="579120"/>
                </a:cubicBezTo>
                <a:cubicBezTo>
                  <a:pt x="4651792" y="571936"/>
                  <a:pt x="4652228" y="563444"/>
                  <a:pt x="4655820" y="556260"/>
                </a:cubicBezTo>
                <a:cubicBezTo>
                  <a:pt x="4659916" y="548069"/>
                  <a:pt x="4667341" y="541769"/>
                  <a:pt x="4671060" y="533400"/>
                </a:cubicBezTo>
                <a:cubicBezTo>
                  <a:pt x="4677584" y="518720"/>
                  <a:pt x="4677389" y="501046"/>
                  <a:pt x="4686300" y="487680"/>
                </a:cubicBezTo>
                <a:cubicBezTo>
                  <a:pt x="4691380" y="480060"/>
                  <a:pt x="4697821" y="473189"/>
                  <a:pt x="4701540" y="464820"/>
                </a:cubicBezTo>
                <a:cubicBezTo>
                  <a:pt x="4708064" y="450140"/>
                  <a:pt x="4711700" y="434340"/>
                  <a:pt x="4716780" y="419100"/>
                </a:cubicBezTo>
                <a:cubicBezTo>
                  <a:pt x="4719320" y="411480"/>
                  <a:pt x="4719945" y="402923"/>
                  <a:pt x="4724400" y="396240"/>
                </a:cubicBezTo>
                <a:cubicBezTo>
                  <a:pt x="4734560" y="381000"/>
                  <a:pt x="4749088" y="367896"/>
                  <a:pt x="4754880" y="350520"/>
                </a:cubicBezTo>
                <a:cubicBezTo>
                  <a:pt x="4759960" y="335280"/>
                  <a:pt x="4761209" y="318166"/>
                  <a:pt x="4770120" y="304800"/>
                </a:cubicBezTo>
                <a:cubicBezTo>
                  <a:pt x="4789815" y="275257"/>
                  <a:pt x="4782464" y="290628"/>
                  <a:pt x="4792980" y="259080"/>
                </a:cubicBezTo>
                <a:cubicBezTo>
                  <a:pt x="4791278" y="238651"/>
                  <a:pt x="4793303" y="175906"/>
                  <a:pt x="4777740" y="144780"/>
                </a:cubicBezTo>
                <a:cubicBezTo>
                  <a:pt x="4773644" y="136589"/>
                  <a:pt x="4769651" y="127641"/>
                  <a:pt x="4762500" y="121920"/>
                </a:cubicBezTo>
                <a:cubicBezTo>
                  <a:pt x="4756228" y="116902"/>
                  <a:pt x="4747260" y="116840"/>
                  <a:pt x="4739640" y="114300"/>
                </a:cubicBezTo>
                <a:cubicBezTo>
                  <a:pt x="4737100" y="106680"/>
                  <a:pt x="4737700" y="97120"/>
                  <a:pt x="4732020" y="91440"/>
                </a:cubicBezTo>
                <a:cubicBezTo>
                  <a:pt x="4726340" y="85760"/>
                  <a:pt x="4716618" y="86803"/>
                  <a:pt x="4709160" y="83820"/>
                </a:cubicBezTo>
                <a:cubicBezTo>
                  <a:pt x="4703887" y="81711"/>
                  <a:pt x="4690110" y="76200"/>
                  <a:pt x="4678680" y="76200"/>
                </a:cubicBezTo>
                <a:close/>
              </a:path>
            </a:pathLst>
          </a:cu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олилиния: фигура 1">
            <a:extLst>
              <a:ext uri="{FF2B5EF4-FFF2-40B4-BE49-F238E27FC236}">
                <a16:creationId xmlns:a16="http://schemas.microsoft.com/office/drawing/2014/main" xmlns="" id="{F55E1E99-70B6-4013-90F4-37C9E930DAC6}"/>
              </a:ext>
            </a:extLst>
          </p:cNvPr>
          <p:cNvSpPr/>
          <p:nvPr/>
        </p:nvSpPr>
        <p:spPr>
          <a:xfrm>
            <a:off x="4450080" y="1554480"/>
            <a:ext cx="4594860" cy="2933700"/>
          </a:xfrm>
          <a:custGeom>
            <a:avLst/>
            <a:gdLst>
              <a:gd name="connsiteX0" fmla="*/ 624840 w 4594860"/>
              <a:gd name="connsiteY0" fmla="*/ 121920 h 2933700"/>
              <a:gd name="connsiteX1" fmla="*/ 541020 w 4594860"/>
              <a:gd name="connsiteY1" fmla="*/ 152400 h 2933700"/>
              <a:gd name="connsiteX2" fmla="*/ 518160 w 4594860"/>
              <a:gd name="connsiteY2" fmla="*/ 160020 h 2933700"/>
              <a:gd name="connsiteX3" fmla="*/ 472440 w 4594860"/>
              <a:gd name="connsiteY3" fmla="*/ 198120 h 2933700"/>
              <a:gd name="connsiteX4" fmla="*/ 449580 w 4594860"/>
              <a:gd name="connsiteY4" fmla="*/ 205740 h 2933700"/>
              <a:gd name="connsiteX5" fmla="*/ 426720 w 4594860"/>
              <a:gd name="connsiteY5" fmla="*/ 228600 h 2933700"/>
              <a:gd name="connsiteX6" fmla="*/ 381000 w 4594860"/>
              <a:gd name="connsiteY6" fmla="*/ 259080 h 2933700"/>
              <a:gd name="connsiteX7" fmla="*/ 350520 w 4594860"/>
              <a:gd name="connsiteY7" fmla="*/ 304800 h 2933700"/>
              <a:gd name="connsiteX8" fmla="*/ 342900 w 4594860"/>
              <a:gd name="connsiteY8" fmla="*/ 327660 h 2933700"/>
              <a:gd name="connsiteX9" fmla="*/ 312420 w 4594860"/>
              <a:gd name="connsiteY9" fmla="*/ 373380 h 2933700"/>
              <a:gd name="connsiteX10" fmla="*/ 297180 w 4594860"/>
              <a:gd name="connsiteY10" fmla="*/ 396240 h 2933700"/>
              <a:gd name="connsiteX11" fmla="*/ 289560 w 4594860"/>
              <a:gd name="connsiteY11" fmla="*/ 419100 h 2933700"/>
              <a:gd name="connsiteX12" fmla="*/ 266700 w 4594860"/>
              <a:gd name="connsiteY12" fmla="*/ 434340 h 2933700"/>
              <a:gd name="connsiteX13" fmla="*/ 228600 w 4594860"/>
              <a:gd name="connsiteY13" fmla="*/ 472440 h 2933700"/>
              <a:gd name="connsiteX14" fmla="*/ 190500 w 4594860"/>
              <a:gd name="connsiteY14" fmla="*/ 510540 h 2933700"/>
              <a:gd name="connsiteX15" fmla="*/ 182880 w 4594860"/>
              <a:gd name="connsiteY15" fmla="*/ 533400 h 2933700"/>
              <a:gd name="connsiteX16" fmla="*/ 160020 w 4594860"/>
              <a:gd name="connsiteY16" fmla="*/ 548640 h 2933700"/>
              <a:gd name="connsiteX17" fmla="*/ 137160 w 4594860"/>
              <a:gd name="connsiteY17" fmla="*/ 571500 h 2933700"/>
              <a:gd name="connsiteX18" fmla="*/ 99060 w 4594860"/>
              <a:gd name="connsiteY18" fmla="*/ 617220 h 2933700"/>
              <a:gd name="connsiteX19" fmla="*/ 68580 w 4594860"/>
              <a:gd name="connsiteY19" fmla="*/ 685800 h 2933700"/>
              <a:gd name="connsiteX20" fmla="*/ 45720 w 4594860"/>
              <a:gd name="connsiteY20" fmla="*/ 693420 h 2933700"/>
              <a:gd name="connsiteX21" fmla="*/ 22860 w 4594860"/>
              <a:gd name="connsiteY21" fmla="*/ 762000 h 2933700"/>
              <a:gd name="connsiteX22" fmla="*/ 15240 w 4594860"/>
              <a:gd name="connsiteY22" fmla="*/ 784860 h 2933700"/>
              <a:gd name="connsiteX23" fmla="*/ 7620 w 4594860"/>
              <a:gd name="connsiteY23" fmla="*/ 861060 h 2933700"/>
              <a:gd name="connsiteX24" fmla="*/ 0 w 4594860"/>
              <a:gd name="connsiteY24" fmla="*/ 883920 h 2933700"/>
              <a:gd name="connsiteX25" fmla="*/ 7620 w 4594860"/>
              <a:gd name="connsiteY25" fmla="*/ 1013460 h 2933700"/>
              <a:gd name="connsiteX26" fmla="*/ 38100 w 4594860"/>
              <a:gd name="connsiteY26" fmla="*/ 1082040 h 2933700"/>
              <a:gd name="connsiteX27" fmla="*/ 60960 w 4594860"/>
              <a:gd name="connsiteY27" fmla="*/ 1127760 h 2933700"/>
              <a:gd name="connsiteX28" fmla="*/ 83820 w 4594860"/>
              <a:gd name="connsiteY28" fmla="*/ 1150620 h 2933700"/>
              <a:gd name="connsiteX29" fmla="*/ 114300 w 4594860"/>
              <a:gd name="connsiteY29" fmla="*/ 1196340 h 2933700"/>
              <a:gd name="connsiteX30" fmla="*/ 160020 w 4594860"/>
              <a:gd name="connsiteY30" fmla="*/ 1234440 h 2933700"/>
              <a:gd name="connsiteX31" fmla="*/ 190500 w 4594860"/>
              <a:gd name="connsiteY31" fmla="*/ 1280160 h 2933700"/>
              <a:gd name="connsiteX32" fmla="*/ 205740 w 4594860"/>
              <a:gd name="connsiteY32" fmla="*/ 1303020 h 2933700"/>
              <a:gd name="connsiteX33" fmla="*/ 213360 w 4594860"/>
              <a:gd name="connsiteY33" fmla="*/ 1325880 h 2933700"/>
              <a:gd name="connsiteX34" fmla="*/ 243840 w 4594860"/>
              <a:gd name="connsiteY34" fmla="*/ 1371600 h 2933700"/>
              <a:gd name="connsiteX35" fmla="*/ 259080 w 4594860"/>
              <a:gd name="connsiteY35" fmla="*/ 1394460 h 2933700"/>
              <a:gd name="connsiteX36" fmla="*/ 274320 w 4594860"/>
              <a:gd name="connsiteY36" fmla="*/ 1417320 h 2933700"/>
              <a:gd name="connsiteX37" fmla="*/ 289560 w 4594860"/>
              <a:gd name="connsiteY37" fmla="*/ 1463040 h 2933700"/>
              <a:gd name="connsiteX38" fmla="*/ 312420 w 4594860"/>
              <a:gd name="connsiteY38" fmla="*/ 1508760 h 2933700"/>
              <a:gd name="connsiteX39" fmla="*/ 335280 w 4594860"/>
              <a:gd name="connsiteY39" fmla="*/ 1623060 h 2933700"/>
              <a:gd name="connsiteX40" fmla="*/ 342900 w 4594860"/>
              <a:gd name="connsiteY40" fmla="*/ 2263140 h 2933700"/>
              <a:gd name="connsiteX41" fmla="*/ 350520 w 4594860"/>
              <a:gd name="connsiteY41" fmla="*/ 2286000 h 2933700"/>
              <a:gd name="connsiteX42" fmla="*/ 365760 w 4594860"/>
              <a:gd name="connsiteY42" fmla="*/ 2308860 h 2933700"/>
              <a:gd name="connsiteX43" fmla="*/ 396240 w 4594860"/>
              <a:gd name="connsiteY43" fmla="*/ 2354580 h 2933700"/>
              <a:gd name="connsiteX44" fmla="*/ 426720 w 4594860"/>
              <a:gd name="connsiteY44" fmla="*/ 2392680 h 2933700"/>
              <a:gd name="connsiteX45" fmla="*/ 464820 w 4594860"/>
              <a:gd name="connsiteY45" fmla="*/ 2423160 h 2933700"/>
              <a:gd name="connsiteX46" fmla="*/ 510540 w 4594860"/>
              <a:gd name="connsiteY46" fmla="*/ 2468880 h 2933700"/>
              <a:gd name="connsiteX47" fmla="*/ 556260 w 4594860"/>
              <a:gd name="connsiteY47" fmla="*/ 2491740 h 2933700"/>
              <a:gd name="connsiteX48" fmla="*/ 586740 w 4594860"/>
              <a:gd name="connsiteY48" fmla="*/ 2522220 h 2933700"/>
              <a:gd name="connsiteX49" fmla="*/ 647700 w 4594860"/>
              <a:gd name="connsiteY49" fmla="*/ 2537460 h 2933700"/>
              <a:gd name="connsiteX50" fmla="*/ 670560 w 4594860"/>
              <a:gd name="connsiteY50" fmla="*/ 2545080 h 2933700"/>
              <a:gd name="connsiteX51" fmla="*/ 723900 w 4594860"/>
              <a:gd name="connsiteY51" fmla="*/ 2567940 h 2933700"/>
              <a:gd name="connsiteX52" fmla="*/ 822960 w 4594860"/>
              <a:gd name="connsiteY52" fmla="*/ 2583180 h 2933700"/>
              <a:gd name="connsiteX53" fmla="*/ 853440 w 4594860"/>
              <a:gd name="connsiteY53" fmla="*/ 2590800 h 2933700"/>
              <a:gd name="connsiteX54" fmla="*/ 876300 w 4594860"/>
              <a:gd name="connsiteY54" fmla="*/ 2598420 h 2933700"/>
              <a:gd name="connsiteX55" fmla="*/ 952500 w 4594860"/>
              <a:gd name="connsiteY55" fmla="*/ 2613660 h 2933700"/>
              <a:gd name="connsiteX56" fmla="*/ 998220 w 4594860"/>
              <a:gd name="connsiteY56" fmla="*/ 2628900 h 2933700"/>
              <a:gd name="connsiteX57" fmla="*/ 1066800 w 4594860"/>
              <a:gd name="connsiteY57" fmla="*/ 2636520 h 2933700"/>
              <a:gd name="connsiteX58" fmla="*/ 1143000 w 4594860"/>
              <a:gd name="connsiteY58" fmla="*/ 2659380 h 2933700"/>
              <a:gd name="connsiteX59" fmla="*/ 1249680 w 4594860"/>
              <a:gd name="connsiteY59" fmla="*/ 2667000 h 2933700"/>
              <a:gd name="connsiteX60" fmla="*/ 1272540 w 4594860"/>
              <a:gd name="connsiteY60" fmla="*/ 2674620 h 2933700"/>
              <a:gd name="connsiteX61" fmla="*/ 1303020 w 4594860"/>
              <a:gd name="connsiteY61" fmla="*/ 2682240 h 2933700"/>
              <a:gd name="connsiteX62" fmla="*/ 1341120 w 4594860"/>
              <a:gd name="connsiteY62" fmla="*/ 2697480 h 2933700"/>
              <a:gd name="connsiteX63" fmla="*/ 1371600 w 4594860"/>
              <a:gd name="connsiteY63" fmla="*/ 2705100 h 2933700"/>
              <a:gd name="connsiteX64" fmla="*/ 1409700 w 4594860"/>
              <a:gd name="connsiteY64" fmla="*/ 2720340 h 2933700"/>
              <a:gd name="connsiteX65" fmla="*/ 1524000 w 4594860"/>
              <a:gd name="connsiteY65" fmla="*/ 2743200 h 2933700"/>
              <a:gd name="connsiteX66" fmla="*/ 1569720 w 4594860"/>
              <a:gd name="connsiteY66" fmla="*/ 2758440 h 2933700"/>
              <a:gd name="connsiteX67" fmla="*/ 1600200 w 4594860"/>
              <a:gd name="connsiteY67" fmla="*/ 2766060 h 2933700"/>
              <a:gd name="connsiteX68" fmla="*/ 1661160 w 4594860"/>
              <a:gd name="connsiteY68" fmla="*/ 2804160 h 2933700"/>
              <a:gd name="connsiteX69" fmla="*/ 1691640 w 4594860"/>
              <a:gd name="connsiteY69" fmla="*/ 2811780 h 2933700"/>
              <a:gd name="connsiteX70" fmla="*/ 1752600 w 4594860"/>
              <a:gd name="connsiteY70" fmla="*/ 2842260 h 2933700"/>
              <a:gd name="connsiteX71" fmla="*/ 1775460 w 4594860"/>
              <a:gd name="connsiteY71" fmla="*/ 2865120 h 2933700"/>
              <a:gd name="connsiteX72" fmla="*/ 1859280 w 4594860"/>
              <a:gd name="connsiteY72" fmla="*/ 2887980 h 2933700"/>
              <a:gd name="connsiteX73" fmla="*/ 1882140 w 4594860"/>
              <a:gd name="connsiteY73" fmla="*/ 2895600 h 2933700"/>
              <a:gd name="connsiteX74" fmla="*/ 2019300 w 4594860"/>
              <a:gd name="connsiteY74" fmla="*/ 2926080 h 2933700"/>
              <a:gd name="connsiteX75" fmla="*/ 2316480 w 4594860"/>
              <a:gd name="connsiteY75" fmla="*/ 2910840 h 2933700"/>
              <a:gd name="connsiteX76" fmla="*/ 2430780 w 4594860"/>
              <a:gd name="connsiteY76" fmla="*/ 2895600 h 2933700"/>
              <a:gd name="connsiteX77" fmla="*/ 2468880 w 4594860"/>
              <a:gd name="connsiteY77" fmla="*/ 2887980 h 2933700"/>
              <a:gd name="connsiteX78" fmla="*/ 2499360 w 4594860"/>
              <a:gd name="connsiteY78" fmla="*/ 2880360 h 2933700"/>
              <a:gd name="connsiteX79" fmla="*/ 3093720 w 4594860"/>
              <a:gd name="connsiteY79" fmla="*/ 2865120 h 2933700"/>
              <a:gd name="connsiteX80" fmla="*/ 3703320 w 4594860"/>
              <a:gd name="connsiteY80" fmla="*/ 2872740 h 2933700"/>
              <a:gd name="connsiteX81" fmla="*/ 3810000 w 4594860"/>
              <a:gd name="connsiteY81" fmla="*/ 2895600 h 2933700"/>
              <a:gd name="connsiteX82" fmla="*/ 3855720 w 4594860"/>
              <a:gd name="connsiteY82" fmla="*/ 2910840 h 2933700"/>
              <a:gd name="connsiteX83" fmla="*/ 4000500 w 4594860"/>
              <a:gd name="connsiteY83" fmla="*/ 2918460 h 2933700"/>
              <a:gd name="connsiteX84" fmla="*/ 4046220 w 4594860"/>
              <a:gd name="connsiteY84" fmla="*/ 2926080 h 2933700"/>
              <a:gd name="connsiteX85" fmla="*/ 4076700 w 4594860"/>
              <a:gd name="connsiteY85" fmla="*/ 2933700 h 2933700"/>
              <a:gd name="connsiteX86" fmla="*/ 4259580 w 4594860"/>
              <a:gd name="connsiteY86" fmla="*/ 2926080 h 2933700"/>
              <a:gd name="connsiteX87" fmla="*/ 4305300 w 4594860"/>
              <a:gd name="connsiteY87" fmla="*/ 2910840 h 2933700"/>
              <a:gd name="connsiteX88" fmla="*/ 4335780 w 4594860"/>
              <a:gd name="connsiteY88" fmla="*/ 2887980 h 2933700"/>
              <a:gd name="connsiteX89" fmla="*/ 4404360 w 4594860"/>
              <a:gd name="connsiteY89" fmla="*/ 2849880 h 2933700"/>
              <a:gd name="connsiteX90" fmla="*/ 4442460 w 4594860"/>
              <a:gd name="connsiteY90" fmla="*/ 2834640 h 2933700"/>
              <a:gd name="connsiteX91" fmla="*/ 4488180 w 4594860"/>
              <a:gd name="connsiteY91" fmla="*/ 2796540 h 2933700"/>
              <a:gd name="connsiteX92" fmla="*/ 4533900 w 4594860"/>
              <a:gd name="connsiteY92" fmla="*/ 2766060 h 2933700"/>
              <a:gd name="connsiteX93" fmla="*/ 4541520 w 4594860"/>
              <a:gd name="connsiteY93" fmla="*/ 2743200 h 2933700"/>
              <a:gd name="connsiteX94" fmla="*/ 4579620 w 4594860"/>
              <a:gd name="connsiteY94" fmla="*/ 2674620 h 2933700"/>
              <a:gd name="connsiteX95" fmla="*/ 4594860 w 4594860"/>
              <a:gd name="connsiteY95" fmla="*/ 2583180 h 2933700"/>
              <a:gd name="connsiteX96" fmla="*/ 4564380 w 4594860"/>
              <a:gd name="connsiteY96" fmla="*/ 2407920 h 2933700"/>
              <a:gd name="connsiteX97" fmla="*/ 4549140 w 4594860"/>
              <a:gd name="connsiteY97" fmla="*/ 2339340 h 2933700"/>
              <a:gd name="connsiteX98" fmla="*/ 4541520 w 4594860"/>
              <a:gd name="connsiteY98" fmla="*/ 2293620 h 2933700"/>
              <a:gd name="connsiteX99" fmla="*/ 4526280 w 4594860"/>
              <a:gd name="connsiteY99" fmla="*/ 2247900 h 2933700"/>
              <a:gd name="connsiteX100" fmla="*/ 4511040 w 4594860"/>
              <a:gd name="connsiteY100" fmla="*/ 2202180 h 2933700"/>
              <a:gd name="connsiteX101" fmla="*/ 4503420 w 4594860"/>
              <a:gd name="connsiteY101" fmla="*/ 2179320 h 2933700"/>
              <a:gd name="connsiteX102" fmla="*/ 4488180 w 4594860"/>
              <a:gd name="connsiteY102" fmla="*/ 2148840 h 2933700"/>
              <a:gd name="connsiteX103" fmla="*/ 4465320 w 4594860"/>
              <a:gd name="connsiteY103" fmla="*/ 2072640 h 2933700"/>
              <a:gd name="connsiteX104" fmla="*/ 4450080 w 4594860"/>
              <a:gd name="connsiteY104" fmla="*/ 2049780 h 2933700"/>
              <a:gd name="connsiteX105" fmla="*/ 4442460 w 4594860"/>
              <a:gd name="connsiteY105" fmla="*/ 2011680 h 2933700"/>
              <a:gd name="connsiteX106" fmla="*/ 4411980 w 4594860"/>
              <a:gd name="connsiteY106" fmla="*/ 1943100 h 2933700"/>
              <a:gd name="connsiteX107" fmla="*/ 4358640 w 4594860"/>
              <a:gd name="connsiteY107" fmla="*/ 1866900 h 2933700"/>
              <a:gd name="connsiteX108" fmla="*/ 4335780 w 4594860"/>
              <a:gd name="connsiteY108" fmla="*/ 1859280 h 2933700"/>
              <a:gd name="connsiteX109" fmla="*/ 4236720 w 4594860"/>
              <a:gd name="connsiteY109" fmla="*/ 1744980 h 2933700"/>
              <a:gd name="connsiteX110" fmla="*/ 4213860 w 4594860"/>
              <a:gd name="connsiteY110" fmla="*/ 1714500 h 2933700"/>
              <a:gd name="connsiteX111" fmla="*/ 4183380 w 4594860"/>
              <a:gd name="connsiteY111" fmla="*/ 1645920 h 2933700"/>
              <a:gd name="connsiteX112" fmla="*/ 4175760 w 4594860"/>
              <a:gd name="connsiteY112" fmla="*/ 1584960 h 2933700"/>
              <a:gd name="connsiteX113" fmla="*/ 4168140 w 4594860"/>
              <a:gd name="connsiteY113" fmla="*/ 1554480 h 2933700"/>
              <a:gd name="connsiteX114" fmla="*/ 4160520 w 4594860"/>
              <a:gd name="connsiteY114" fmla="*/ 1516380 h 2933700"/>
              <a:gd name="connsiteX115" fmla="*/ 4152900 w 4594860"/>
              <a:gd name="connsiteY115" fmla="*/ 1485900 h 2933700"/>
              <a:gd name="connsiteX116" fmla="*/ 4145280 w 4594860"/>
              <a:gd name="connsiteY116" fmla="*/ 1440180 h 2933700"/>
              <a:gd name="connsiteX117" fmla="*/ 4137660 w 4594860"/>
              <a:gd name="connsiteY117" fmla="*/ 967740 h 2933700"/>
              <a:gd name="connsiteX118" fmla="*/ 4122420 w 4594860"/>
              <a:gd name="connsiteY118" fmla="*/ 937260 h 2933700"/>
              <a:gd name="connsiteX119" fmla="*/ 4114800 w 4594860"/>
              <a:gd name="connsiteY119" fmla="*/ 914400 h 2933700"/>
              <a:gd name="connsiteX120" fmla="*/ 4038600 w 4594860"/>
              <a:gd name="connsiteY120" fmla="*/ 830580 h 2933700"/>
              <a:gd name="connsiteX121" fmla="*/ 4015740 w 4594860"/>
              <a:gd name="connsiteY121" fmla="*/ 815340 h 2933700"/>
              <a:gd name="connsiteX122" fmla="*/ 3992880 w 4594860"/>
              <a:gd name="connsiteY122" fmla="*/ 792480 h 2933700"/>
              <a:gd name="connsiteX123" fmla="*/ 3954780 w 4594860"/>
              <a:gd name="connsiteY123" fmla="*/ 777240 h 2933700"/>
              <a:gd name="connsiteX124" fmla="*/ 3931920 w 4594860"/>
              <a:gd name="connsiteY124" fmla="*/ 762000 h 2933700"/>
              <a:gd name="connsiteX125" fmla="*/ 3840480 w 4594860"/>
              <a:gd name="connsiteY125" fmla="*/ 739140 h 2933700"/>
              <a:gd name="connsiteX126" fmla="*/ 3810000 w 4594860"/>
              <a:gd name="connsiteY126" fmla="*/ 731520 h 2933700"/>
              <a:gd name="connsiteX127" fmla="*/ 3596640 w 4594860"/>
              <a:gd name="connsiteY127" fmla="*/ 716280 h 2933700"/>
              <a:gd name="connsiteX128" fmla="*/ 3528060 w 4594860"/>
              <a:gd name="connsiteY128" fmla="*/ 678180 h 2933700"/>
              <a:gd name="connsiteX129" fmla="*/ 3474720 w 4594860"/>
              <a:gd name="connsiteY129" fmla="*/ 655320 h 2933700"/>
              <a:gd name="connsiteX130" fmla="*/ 3383280 w 4594860"/>
              <a:gd name="connsiteY130" fmla="*/ 632460 h 2933700"/>
              <a:gd name="connsiteX131" fmla="*/ 3329940 w 4594860"/>
              <a:gd name="connsiteY131" fmla="*/ 609600 h 2933700"/>
              <a:gd name="connsiteX132" fmla="*/ 3307080 w 4594860"/>
              <a:gd name="connsiteY132" fmla="*/ 594360 h 2933700"/>
              <a:gd name="connsiteX133" fmla="*/ 3261360 w 4594860"/>
              <a:gd name="connsiteY133" fmla="*/ 586740 h 2933700"/>
              <a:gd name="connsiteX134" fmla="*/ 3070860 w 4594860"/>
              <a:gd name="connsiteY134" fmla="*/ 510540 h 2933700"/>
              <a:gd name="connsiteX135" fmla="*/ 3025140 w 4594860"/>
              <a:gd name="connsiteY135" fmla="*/ 487680 h 2933700"/>
              <a:gd name="connsiteX136" fmla="*/ 2880360 w 4594860"/>
              <a:gd name="connsiteY136" fmla="*/ 419100 h 2933700"/>
              <a:gd name="connsiteX137" fmla="*/ 2781300 w 4594860"/>
              <a:gd name="connsiteY137" fmla="*/ 342900 h 2933700"/>
              <a:gd name="connsiteX138" fmla="*/ 2689860 w 4594860"/>
              <a:gd name="connsiteY138" fmla="*/ 304800 h 2933700"/>
              <a:gd name="connsiteX139" fmla="*/ 2621280 w 4594860"/>
              <a:gd name="connsiteY139" fmla="*/ 236220 h 2933700"/>
              <a:gd name="connsiteX140" fmla="*/ 2552700 w 4594860"/>
              <a:gd name="connsiteY140" fmla="*/ 160020 h 2933700"/>
              <a:gd name="connsiteX141" fmla="*/ 2484120 w 4594860"/>
              <a:gd name="connsiteY141" fmla="*/ 121920 h 2933700"/>
              <a:gd name="connsiteX142" fmla="*/ 2461260 w 4594860"/>
              <a:gd name="connsiteY142" fmla="*/ 106680 h 2933700"/>
              <a:gd name="connsiteX143" fmla="*/ 2430780 w 4594860"/>
              <a:gd name="connsiteY143" fmla="*/ 83820 h 2933700"/>
              <a:gd name="connsiteX144" fmla="*/ 2385060 w 4594860"/>
              <a:gd name="connsiteY144" fmla="*/ 68580 h 2933700"/>
              <a:gd name="connsiteX145" fmla="*/ 2354580 w 4594860"/>
              <a:gd name="connsiteY145" fmla="*/ 53340 h 2933700"/>
              <a:gd name="connsiteX146" fmla="*/ 2278380 w 4594860"/>
              <a:gd name="connsiteY146" fmla="*/ 45720 h 2933700"/>
              <a:gd name="connsiteX147" fmla="*/ 2217420 w 4594860"/>
              <a:gd name="connsiteY147" fmla="*/ 30480 h 2933700"/>
              <a:gd name="connsiteX148" fmla="*/ 2156460 w 4594860"/>
              <a:gd name="connsiteY148" fmla="*/ 22860 h 2933700"/>
              <a:gd name="connsiteX149" fmla="*/ 2110740 w 4594860"/>
              <a:gd name="connsiteY149" fmla="*/ 7620 h 2933700"/>
              <a:gd name="connsiteX150" fmla="*/ 2080260 w 4594860"/>
              <a:gd name="connsiteY150" fmla="*/ 0 h 2933700"/>
              <a:gd name="connsiteX151" fmla="*/ 1821180 w 4594860"/>
              <a:gd name="connsiteY151" fmla="*/ 7620 h 2933700"/>
              <a:gd name="connsiteX152" fmla="*/ 1783080 w 4594860"/>
              <a:gd name="connsiteY152" fmla="*/ 15240 h 2933700"/>
              <a:gd name="connsiteX153" fmla="*/ 1729740 w 4594860"/>
              <a:gd name="connsiteY153" fmla="*/ 22860 h 2933700"/>
              <a:gd name="connsiteX154" fmla="*/ 1684020 w 4594860"/>
              <a:gd name="connsiteY154" fmla="*/ 30480 h 2933700"/>
              <a:gd name="connsiteX155" fmla="*/ 1623060 w 4594860"/>
              <a:gd name="connsiteY155" fmla="*/ 60960 h 2933700"/>
              <a:gd name="connsiteX156" fmla="*/ 1600200 w 4594860"/>
              <a:gd name="connsiteY156" fmla="*/ 76200 h 2933700"/>
              <a:gd name="connsiteX157" fmla="*/ 1562100 w 4594860"/>
              <a:gd name="connsiteY157" fmla="*/ 83820 h 2933700"/>
              <a:gd name="connsiteX158" fmla="*/ 1516380 w 4594860"/>
              <a:gd name="connsiteY158" fmla="*/ 99060 h 2933700"/>
              <a:gd name="connsiteX159" fmla="*/ 1463040 w 4594860"/>
              <a:gd name="connsiteY159" fmla="*/ 114300 h 2933700"/>
              <a:gd name="connsiteX160" fmla="*/ 1432560 w 4594860"/>
              <a:gd name="connsiteY160" fmla="*/ 121920 h 2933700"/>
              <a:gd name="connsiteX161" fmla="*/ 1402080 w 4594860"/>
              <a:gd name="connsiteY161" fmla="*/ 137160 h 2933700"/>
              <a:gd name="connsiteX162" fmla="*/ 1356360 w 4594860"/>
              <a:gd name="connsiteY162" fmla="*/ 144780 h 2933700"/>
              <a:gd name="connsiteX163" fmla="*/ 1242060 w 4594860"/>
              <a:gd name="connsiteY163" fmla="*/ 175260 h 2933700"/>
              <a:gd name="connsiteX164" fmla="*/ 1089660 w 4594860"/>
              <a:gd name="connsiteY164" fmla="*/ 167640 h 2933700"/>
              <a:gd name="connsiteX165" fmla="*/ 1066800 w 4594860"/>
              <a:gd name="connsiteY165" fmla="*/ 160020 h 2933700"/>
              <a:gd name="connsiteX166" fmla="*/ 1036320 w 4594860"/>
              <a:gd name="connsiteY166" fmla="*/ 152400 h 2933700"/>
              <a:gd name="connsiteX167" fmla="*/ 990600 w 4594860"/>
              <a:gd name="connsiteY167" fmla="*/ 121920 h 2933700"/>
              <a:gd name="connsiteX168" fmla="*/ 967740 w 4594860"/>
              <a:gd name="connsiteY168" fmla="*/ 114300 h 2933700"/>
              <a:gd name="connsiteX169" fmla="*/ 944880 w 4594860"/>
              <a:gd name="connsiteY169" fmla="*/ 99060 h 2933700"/>
              <a:gd name="connsiteX170" fmla="*/ 899160 w 4594860"/>
              <a:gd name="connsiteY170" fmla="*/ 83820 h 2933700"/>
              <a:gd name="connsiteX171" fmla="*/ 647700 w 4594860"/>
              <a:gd name="connsiteY171" fmla="*/ 106680 h 2933700"/>
              <a:gd name="connsiteX172" fmla="*/ 624840 w 4594860"/>
              <a:gd name="connsiteY172" fmla="*/ 121920 h 293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4594860" h="2933700">
                <a:moveTo>
                  <a:pt x="624840" y="121920"/>
                </a:moveTo>
                <a:cubicBezTo>
                  <a:pt x="571825" y="143126"/>
                  <a:pt x="599716" y="132835"/>
                  <a:pt x="541020" y="152400"/>
                </a:cubicBezTo>
                <a:lnTo>
                  <a:pt x="518160" y="160020"/>
                </a:lnTo>
                <a:cubicBezTo>
                  <a:pt x="501308" y="176872"/>
                  <a:pt x="493658" y="187511"/>
                  <a:pt x="472440" y="198120"/>
                </a:cubicBezTo>
                <a:cubicBezTo>
                  <a:pt x="465256" y="201712"/>
                  <a:pt x="457200" y="203200"/>
                  <a:pt x="449580" y="205740"/>
                </a:cubicBezTo>
                <a:cubicBezTo>
                  <a:pt x="441960" y="213360"/>
                  <a:pt x="435226" y="221984"/>
                  <a:pt x="426720" y="228600"/>
                </a:cubicBezTo>
                <a:cubicBezTo>
                  <a:pt x="412262" y="239845"/>
                  <a:pt x="381000" y="259080"/>
                  <a:pt x="381000" y="259080"/>
                </a:cubicBezTo>
                <a:cubicBezTo>
                  <a:pt x="370840" y="274320"/>
                  <a:pt x="356312" y="287424"/>
                  <a:pt x="350520" y="304800"/>
                </a:cubicBezTo>
                <a:cubicBezTo>
                  <a:pt x="347980" y="312420"/>
                  <a:pt x="346801" y="320639"/>
                  <a:pt x="342900" y="327660"/>
                </a:cubicBezTo>
                <a:cubicBezTo>
                  <a:pt x="334005" y="343671"/>
                  <a:pt x="322580" y="358140"/>
                  <a:pt x="312420" y="373380"/>
                </a:cubicBezTo>
                <a:cubicBezTo>
                  <a:pt x="307340" y="381000"/>
                  <a:pt x="300076" y="387552"/>
                  <a:pt x="297180" y="396240"/>
                </a:cubicBezTo>
                <a:cubicBezTo>
                  <a:pt x="294640" y="403860"/>
                  <a:pt x="294578" y="412828"/>
                  <a:pt x="289560" y="419100"/>
                </a:cubicBezTo>
                <a:cubicBezTo>
                  <a:pt x="283839" y="426251"/>
                  <a:pt x="274320" y="429260"/>
                  <a:pt x="266700" y="434340"/>
                </a:cubicBezTo>
                <a:cubicBezTo>
                  <a:pt x="226060" y="495300"/>
                  <a:pt x="279400" y="421640"/>
                  <a:pt x="228600" y="472440"/>
                </a:cubicBezTo>
                <a:cubicBezTo>
                  <a:pt x="177800" y="523240"/>
                  <a:pt x="251460" y="469900"/>
                  <a:pt x="190500" y="510540"/>
                </a:cubicBezTo>
                <a:cubicBezTo>
                  <a:pt x="187960" y="518160"/>
                  <a:pt x="187898" y="527128"/>
                  <a:pt x="182880" y="533400"/>
                </a:cubicBezTo>
                <a:cubicBezTo>
                  <a:pt x="177159" y="540551"/>
                  <a:pt x="167055" y="542777"/>
                  <a:pt x="160020" y="548640"/>
                </a:cubicBezTo>
                <a:cubicBezTo>
                  <a:pt x="151741" y="555539"/>
                  <a:pt x="144059" y="563221"/>
                  <a:pt x="137160" y="571500"/>
                </a:cubicBezTo>
                <a:cubicBezTo>
                  <a:pt x="84116" y="635153"/>
                  <a:pt x="165846" y="550434"/>
                  <a:pt x="99060" y="617220"/>
                </a:cubicBezTo>
                <a:cubicBezTo>
                  <a:pt x="94403" y="631190"/>
                  <a:pt x="85047" y="672627"/>
                  <a:pt x="68580" y="685800"/>
                </a:cubicBezTo>
                <a:cubicBezTo>
                  <a:pt x="62308" y="690818"/>
                  <a:pt x="53340" y="690880"/>
                  <a:pt x="45720" y="693420"/>
                </a:cubicBezTo>
                <a:lnTo>
                  <a:pt x="22860" y="762000"/>
                </a:lnTo>
                <a:lnTo>
                  <a:pt x="15240" y="784860"/>
                </a:lnTo>
                <a:cubicBezTo>
                  <a:pt x="12700" y="810260"/>
                  <a:pt x="11502" y="835830"/>
                  <a:pt x="7620" y="861060"/>
                </a:cubicBezTo>
                <a:cubicBezTo>
                  <a:pt x="6399" y="868999"/>
                  <a:pt x="0" y="875888"/>
                  <a:pt x="0" y="883920"/>
                </a:cubicBezTo>
                <a:cubicBezTo>
                  <a:pt x="0" y="927175"/>
                  <a:pt x="2025" y="970569"/>
                  <a:pt x="7620" y="1013460"/>
                </a:cubicBezTo>
                <a:cubicBezTo>
                  <a:pt x="14558" y="1066655"/>
                  <a:pt x="20333" y="1046505"/>
                  <a:pt x="38100" y="1082040"/>
                </a:cubicBezTo>
                <a:cubicBezTo>
                  <a:pt x="55283" y="1116407"/>
                  <a:pt x="33663" y="1095003"/>
                  <a:pt x="60960" y="1127760"/>
                </a:cubicBezTo>
                <a:cubicBezTo>
                  <a:pt x="67859" y="1136039"/>
                  <a:pt x="77204" y="1142114"/>
                  <a:pt x="83820" y="1150620"/>
                </a:cubicBezTo>
                <a:cubicBezTo>
                  <a:pt x="95065" y="1165078"/>
                  <a:pt x="99060" y="1186180"/>
                  <a:pt x="114300" y="1196340"/>
                </a:cubicBezTo>
                <a:cubicBezTo>
                  <a:pt x="134620" y="1209887"/>
                  <a:pt x="144224" y="1214131"/>
                  <a:pt x="160020" y="1234440"/>
                </a:cubicBezTo>
                <a:cubicBezTo>
                  <a:pt x="171265" y="1248898"/>
                  <a:pt x="180340" y="1264920"/>
                  <a:pt x="190500" y="1280160"/>
                </a:cubicBezTo>
                <a:cubicBezTo>
                  <a:pt x="195580" y="1287780"/>
                  <a:pt x="202844" y="1294332"/>
                  <a:pt x="205740" y="1303020"/>
                </a:cubicBezTo>
                <a:cubicBezTo>
                  <a:pt x="208280" y="1310640"/>
                  <a:pt x="209459" y="1318859"/>
                  <a:pt x="213360" y="1325880"/>
                </a:cubicBezTo>
                <a:cubicBezTo>
                  <a:pt x="222255" y="1341891"/>
                  <a:pt x="233680" y="1356360"/>
                  <a:pt x="243840" y="1371600"/>
                </a:cubicBezTo>
                <a:lnTo>
                  <a:pt x="259080" y="1394460"/>
                </a:lnTo>
                <a:cubicBezTo>
                  <a:pt x="264160" y="1402080"/>
                  <a:pt x="271424" y="1408632"/>
                  <a:pt x="274320" y="1417320"/>
                </a:cubicBezTo>
                <a:cubicBezTo>
                  <a:pt x="279400" y="1432560"/>
                  <a:pt x="280649" y="1449674"/>
                  <a:pt x="289560" y="1463040"/>
                </a:cubicBezTo>
                <a:cubicBezTo>
                  <a:pt x="303260" y="1483591"/>
                  <a:pt x="307162" y="1485099"/>
                  <a:pt x="312420" y="1508760"/>
                </a:cubicBezTo>
                <a:cubicBezTo>
                  <a:pt x="320849" y="1546689"/>
                  <a:pt x="335280" y="1623060"/>
                  <a:pt x="335280" y="1623060"/>
                </a:cubicBezTo>
                <a:cubicBezTo>
                  <a:pt x="337820" y="1836420"/>
                  <a:pt x="337996" y="2049821"/>
                  <a:pt x="342900" y="2263140"/>
                </a:cubicBezTo>
                <a:cubicBezTo>
                  <a:pt x="343085" y="2271170"/>
                  <a:pt x="346928" y="2278816"/>
                  <a:pt x="350520" y="2286000"/>
                </a:cubicBezTo>
                <a:cubicBezTo>
                  <a:pt x="354616" y="2294191"/>
                  <a:pt x="360680" y="2301240"/>
                  <a:pt x="365760" y="2308860"/>
                </a:cubicBezTo>
                <a:cubicBezTo>
                  <a:pt x="383260" y="2378860"/>
                  <a:pt x="357969" y="2306741"/>
                  <a:pt x="396240" y="2354580"/>
                </a:cubicBezTo>
                <a:cubicBezTo>
                  <a:pt x="438304" y="2407160"/>
                  <a:pt x="361206" y="2349004"/>
                  <a:pt x="426720" y="2392680"/>
                </a:cubicBezTo>
                <a:cubicBezTo>
                  <a:pt x="468551" y="2455427"/>
                  <a:pt x="413858" y="2383523"/>
                  <a:pt x="464820" y="2423160"/>
                </a:cubicBezTo>
                <a:cubicBezTo>
                  <a:pt x="481833" y="2436392"/>
                  <a:pt x="490093" y="2462064"/>
                  <a:pt x="510540" y="2468880"/>
                </a:cubicBezTo>
                <a:cubicBezTo>
                  <a:pt x="532666" y="2476255"/>
                  <a:pt x="537460" y="2475626"/>
                  <a:pt x="556260" y="2491740"/>
                </a:cubicBezTo>
                <a:cubicBezTo>
                  <a:pt x="567169" y="2501091"/>
                  <a:pt x="573889" y="2515794"/>
                  <a:pt x="586740" y="2522220"/>
                </a:cubicBezTo>
                <a:cubicBezTo>
                  <a:pt x="605474" y="2531587"/>
                  <a:pt x="627829" y="2530836"/>
                  <a:pt x="647700" y="2537460"/>
                </a:cubicBezTo>
                <a:cubicBezTo>
                  <a:pt x="655320" y="2540000"/>
                  <a:pt x="663177" y="2541916"/>
                  <a:pt x="670560" y="2545080"/>
                </a:cubicBezTo>
                <a:cubicBezTo>
                  <a:pt x="689918" y="2553376"/>
                  <a:pt x="703208" y="2564178"/>
                  <a:pt x="723900" y="2567940"/>
                </a:cubicBezTo>
                <a:cubicBezTo>
                  <a:pt x="850914" y="2591033"/>
                  <a:pt x="731132" y="2562774"/>
                  <a:pt x="822960" y="2583180"/>
                </a:cubicBezTo>
                <a:cubicBezTo>
                  <a:pt x="833183" y="2585452"/>
                  <a:pt x="843370" y="2587923"/>
                  <a:pt x="853440" y="2590800"/>
                </a:cubicBezTo>
                <a:cubicBezTo>
                  <a:pt x="861163" y="2593007"/>
                  <a:pt x="868474" y="2596614"/>
                  <a:pt x="876300" y="2598420"/>
                </a:cubicBezTo>
                <a:cubicBezTo>
                  <a:pt x="901540" y="2604245"/>
                  <a:pt x="927926" y="2605469"/>
                  <a:pt x="952500" y="2613660"/>
                </a:cubicBezTo>
                <a:cubicBezTo>
                  <a:pt x="967740" y="2618740"/>
                  <a:pt x="982468" y="2625750"/>
                  <a:pt x="998220" y="2628900"/>
                </a:cubicBezTo>
                <a:cubicBezTo>
                  <a:pt x="1020774" y="2633411"/>
                  <a:pt x="1043940" y="2633980"/>
                  <a:pt x="1066800" y="2636520"/>
                </a:cubicBezTo>
                <a:cubicBezTo>
                  <a:pt x="1078293" y="2640351"/>
                  <a:pt x="1125726" y="2657461"/>
                  <a:pt x="1143000" y="2659380"/>
                </a:cubicBezTo>
                <a:cubicBezTo>
                  <a:pt x="1178433" y="2663317"/>
                  <a:pt x="1214120" y="2664460"/>
                  <a:pt x="1249680" y="2667000"/>
                </a:cubicBezTo>
                <a:cubicBezTo>
                  <a:pt x="1257300" y="2669540"/>
                  <a:pt x="1264817" y="2672413"/>
                  <a:pt x="1272540" y="2674620"/>
                </a:cubicBezTo>
                <a:cubicBezTo>
                  <a:pt x="1282610" y="2677497"/>
                  <a:pt x="1293085" y="2678928"/>
                  <a:pt x="1303020" y="2682240"/>
                </a:cubicBezTo>
                <a:cubicBezTo>
                  <a:pt x="1315996" y="2686565"/>
                  <a:pt x="1328144" y="2693155"/>
                  <a:pt x="1341120" y="2697480"/>
                </a:cubicBezTo>
                <a:cubicBezTo>
                  <a:pt x="1351055" y="2700792"/>
                  <a:pt x="1361665" y="2701788"/>
                  <a:pt x="1371600" y="2705100"/>
                </a:cubicBezTo>
                <a:cubicBezTo>
                  <a:pt x="1384576" y="2709425"/>
                  <a:pt x="1396724" y="2716015"/>
                  <a:pt x="1409700" y="2720340"/>
                </a:cubicBezTo>
                <a:cubicBezTo>
                  <a:pt x="1446751" y="2732690"/>
                  <a:pt x="1486454" y="2732960"/>
                  <a:pt x="1524000" y="2743200"/>
                </a:cubicBezTo>
                <a:cubicBezTo>
                  <a:pt x="1539498" y="2747427"/>
                  <a:pt x="1554333" y="2753824"/>
                  <a:pt x="1569720" y="2758440"/>
                </a:cubicBezTo>
                <a:cubicBezTo>
                  <a:pt x="1579751" y="2761449"/>
                  <a:pt x="1590040" y="2763520"/>
                  <a:pt x="1600200" y="2766060"/>
                </a:cubicBezTo>
                <a:cubicBezTo>
                  <a:pt x="1624175" y="2784041"/>
                  <a:pt x="1633267" y="2793700"/>
                  <a:pt x="1661160" y="2804160"/>
                </a:cubicBezTo>
                <a:cubicBezTo>
                  <a:pt x="1670966" y="2807837"/>
                  <a:pt x="1681973" y="2807752"/>
                  <a:pt x="1691640" y="2811780"/>
                </a:cubicBezTo>
                <a:cubicBezTo>
                  <a:pt x="1712611" y="2820518"/>
                  <a:pt x="1736536" y="2826196"/>
                  <a:pt x="1752600" y="2842260"/>
                </a:cubicBezTo>
                <a:cubicBezTo>
                  <a:pt x="1760220" y="2849880"/>
                  <a:pt x="1766040" y="2859887"/>
                  <a:pt x="1775460" y="2865120"/>
                </a:cubicBezTo>
                <a:cubicBezTo>
                  <a:pt x="1802210" y="2879981"/>
                  <a:pt x="1830627" y="2880817"/>
                  <a:pt x="1859280" y="2887980"/>
                </a:cubicBezTo>
                <a:cubicBezTo>
                  <a:pt x="1867072" y="2889928"/>
                  <a:pt x="1874379" y="2893530"/>
                  <a:pt x="1882140" y="2895600"/>
                </a:cubicBezTo>
                <a:cubicBezTo>
                  <a:pt x="1970831" y="2919251"/>
                  <a:pt x="1951312" y="2914749"/>
                  <a:pt x="2019300" y="2926080"/>
                </a:cubicBezTo>
                <a:lnTo>
                  <a:pt x="2316480" y="2910840"/>
                </a:lnTo>
                <a:cubicBezTo>
                  <a:pt x="2353288" y="2908540"/>
                  <a:pt x="2394029" y="2902282"/>
                  <a:pt x="2430780" y="2895600"/>
                </a:cubicBezTo>
                <a:cubicBezTo>
                  <a:pt x="2443523" y="2893283"/>
                  <a:pt x="2456237" y="2890790"/>
                  <a:pt x="2468880" y="2887980"/>
                </a:cubicBezTo>
                <a:cubicBezTo>
                  <a:pt x="2479103" y="2885708"/>
                  <a:pt x="2488894" y="2880743"/>
                  <a:pt x="2499360" y="2880360"/>
                </a:cubicBezTo>
                <a:cubicBezTo>
                  <a:pt x="2697413" y="2873114"/>
                  <a:pt x="3093720" y="2865120"/>
                  <a:pt x="3093720" y="2865120"/>
                </a:cubicBezTo>
                <a:lnTo>
                  <a:pt x="3703320" y="2872740"/>
                </a:lnTo>
                <a:cubicBezTo>
                  <a:pt x="3723943" y="2873220"/>
                  <a:pt x="3796083" y="2890961"/>
                  <a:pt x="3810000" y="2895600"/>
                </a:cubicBezTo>
                <a:cubicBezTo>
                  <a:pt x="3825240" y="2900680"/>
                  <a:pt x="3839770" y="2908926"/>
                  <a:pt x="3855720" y="2910840"/>
                </a:cubicBezTo>
                <a:cubicBezTo>
                  <a:pt x="3903703" y="2916598"/>
                  <a:pt x="3952240" y="2915920"/>
                  <a:pt x="4000500" y="2918460"/>
                </a:cubicBezTo>
                <a:cubicBezTo>
                  <a:pt x="4015740" y="2921000"/>
                  <a:pt x="4031070" y="2923050"/>
                  <a:pt x="4046220" y="2926080"/>
                </a:cubicBezTo>
                <a:cubicBezTo>
                  <a:pt x="4056489" y="2928134"/>
                  <a:pt x="4066227" y="2933700"/>
                  <a:pt x="4076700" y="2933700"/>
                </a:cubicBezTo>
                <a:cubicBezTo>
                  <a:pt x="4137713" y="2933700"/>
                  <a:pt x="4198620" y="2928620"/>
                  <a:pt x="4259580" y="2926080"/>
                </a:cubicBezTo>
                <a:cubicBezTo>
                  <a:pt x="4274820" y="2921000"/>
                  <a:pt x="4290932" y="2918024"/>
                  <a:pt x="4305300" y="2910840"/>
                </a:cubicBezTo>
                <a:cubicBezTo>
                  <a:pt x="4316659" y="2905160"/>
                  <a:pt x="4324964" y="2894636"/>
                  <a:pt x="4335780" y="2887980"/>
                </a:cubicBezTo>
                <a:cubicBezTo>
                  <a:pt x="4358052" y="2874274"/>
                  <a:pt x="4380970" y="2861575"/>
                  <a:pt x="4404360" y="2849880"/>
                </a:cubicBezTo>
                <a:cubicBezTo>
                  <a:pt x="4416594" y="2843763"/>
                  <a:pt x="4430226" y="2840757"/>
                  <a:pt x="4442460" y="2834640"/>
                </a:cubicBezTo>
                <a:cubicBezTo>
                  <a:pt x="4475135" y="2818302"/>
                  <a:pt x="4457846" y="2820133"/>
                  <a:pt x="4488180" y="2796540"/>
                </a:cubicBezTo>
                <a:cubicBezTo>
                  <a:pt x="4502638" y="2785295"/>
                  <a:pt x="4533900" y="2766060"/>
                  <a:pt x="4533900" y="2766060"/>
                </a:cubicBezTo>
                <a:cubicBezTo>
                  <a:pt x="4536440" y="2758440"/>
                  <a:pt x="4537619" y="2750221"/>
                  <a:pt x="4541520" y="2743200"/>
                </a:cubicBezTo>
                <a:cubicBezTo>
                  <a:pt x="4560615" y="2708828"/>
                  <a:pt x="4573154" y="2706949"/>
                  <a:pt x="4579620" y="2674620"/>
                </a:cubicBezTo>
                <a:cubicBezTo>
                  <a:pt x="4585680" y="2644320"/>
                  <a:pt x="4594860" y="2583180"/>
                  <a:pt x="4594860" y="2583180"/>
                </a:cubicBezTo>
                <a:cubicBezTo>
                  <a:pt x="4545989" y="2509874"/>
                  <a:pt x="4610142" y="2613849"/>
                  <a:pt x="4564380" y="2407920"/>
                </a:cubicBezTo>
                <a:cubicBezTo>
                  <a:pt x="4559300" y="2385060"/>
                  <a:pt x="4553733" y="2362303"/>
                  <a:pt x="4549140" y="2339340"/>
                </a:cubicBezTo>
                <a:cubicBezTo>
                  <a:pt x="4546110" y="2324190"/>
                  <a:pt x="4545267" y="2308609"/>
                  <a:pt x="4541520" y="2293620"/>
                </a:cubicBezTo>
                <a:cubicBezTo>
                  <a:pt x="4537624" y="2278035"/>
                  <a:pt x="4531360" y="2263140"/>
                  <a:pt x="4526280" y="2247900"/>
                </a:cubicBezTo>
                <a:lnTo>
                  <a:pt x="4511040" y="2202180"/>
                </a:lnTo>
                <a:cubicBezTo>
                  <a:pt x="4508500" y="2194560"/>
                  <a:pt x="4507012" y="2186504"/>
                  <a:pt x="4503420" y="2179320"/>
                </a:cubicBezTo>
                <a:cubicBezTo>
                  <a:pt x="4498340" y="2169160"/>
                  <a:pt x="4492655" y="2159281"/>
                  <a:pt x="4488180" y="2148840"/>
                </a:cubicBezTo>
                <a:cubicBezTo>
                  <a:pt x="4477734" y="2124466"/>
                  <a:pt x="4475169" y="2097262"/>
                  <a:pt x="4465320" y="2072640"/>
                </a:cubicBezTo>
                <a:cubicBezTo>
                  <a:pt x="4461919" y="2064137"/>
                  <a:pt x="4455160" y="2057400"/>
                  <a:pt x="4450080" y="2049780"/>
                </a:cubicBezTo>
                <a:cubicBezTo>
                  <a:pt x="4447540" y="2037080"/>
                  <a:pt x="4446182" y="2024085"/>
                  <a:pt x="4442460" y="2011680"/>
                </a:cubicBezTo>
                <a:cubicBezTo>
                  <a:pt x="4436669" y="1992377"/>
                  <a:pt x="4421987" y="1961445"/>
                  <a:pt x="4411980" y="1943100"/>
                </a:cubicBezTo>
                <a:cubicBezTo>
                  <a:pt x="4398986" y="1919278"/>
                  <a:pt x="4383965" y="1883783"/>
                  <a:pt x="4358640" y="1866900"/>
                </a:cubicBezTo>
                <a:cubicBezTo>
                  <a:pt x="4351957" y="1862445"/>
                  <a:pt x="4343400" y="1861820"/>
                  <a:pt x="4335780" y="1859280"/>
                </a:cubicBezTo>
                <a:cubicBezTo>
                  <a:pt x="4271941" y="1795441"/>
                  <a:pt x="4300122" y="1827403"/>
                  <a:pt x="4236720" y="1744980"/>
                </a:cubicBezTo>
                <a:cubicBezTo>
                  <a:pt x="4228977" y="1734914"/>
                  <a:pt x="4219540" y="1725859"/>
                  <a:pt x="4213860" y="1714500"/>
                </a:cubicBezTo>
                <a:cubicBezTo>
                  <a:pt x="4192503" y="1671786"/>
                  <a:pt x="4202839" y="1694567"/>
                  <a:pt x="4183380" y="1645920"/>
                </a:cubicBezTo>
                <a:cubicBezTo>
                  <a:pt x="4180840" y="1625600"/>
                  <a:pt x="4179127" y="1605160"/>
                  <a:pt x="4175760" y="1584960"/>
                </a:cubicBezTo>
                <a:cubicBezTo>
                  <a:pt x="4174038" y="1574630"/>
                  <a:pt x="4170412" y="1564703"/>
                  <a:pt x="4168140" y="1554480"/>
                </a:cubicBezTo>
                <a:cubicBezTo>
                  <a:pt x="4165330" y="1541837"/>
                  <a:pt x="4163330" y="1529023"/>
                  <a:pt x="4160520" y="1516380"/>
                </a:cubicBezTo>
                <a:cubicBezTo>
                  <a:pt x="4158248" y="1506157"/>
                  <a:pt x="4154954" y="1496169"/>
                  <a:pt x="4152900" y="1485900"/>
                </a:cubicBezTo>
                <a:cubicBezTo>
                  <a:pt x="4149870" y="1470750"/>
                  <a:pt x="4147820" y="1455420"/>
                  <a:pt x="4145280" y="1440180"/>
                </a:cubicBezTo>
                <a:cubicBezTo>
                  <a:pt x="4142740" y="1282700"/>
                  <a:pt x="4144812" y="1125078"/>
                  <a:pt x="4137660" y="967740"/>
                </a:cubicBezTo>
                <a:cubicBezTo>
                  <a:pt x="4137144" y="956392"/>
                  <a:pt x="4126895" y="947701"/>
                  <a:pt x="4122420" y="937260"/>
                </a:cubicBezTo>
                <a:cubicBezTo>
                  <a:pt x="4119256" y="929877"/>
                  <a:pt x="4118392" y="921584"/>
                  <a:pt x="4114800" y="914400"/>
                </a:cubicBezTo>
                <a:cubicBezTo>
                  <a:pt x="4100685" y="886170"/>
                  <a:pt x="4052487" y="839838"/>
                  <a:pt x="4038600" y="830580"/>
                </a:cubicBezTo>
                <a:cubicBezTo>
                  <a:pt x="4030980" y="825500"/>
                  <a:pt x="4022775" y="821203"/>
                  <a:pt x="4015740" y="815340"/>
                </a:cubicBezTo>
                <a:cubicBezTo>
                  <a:pt x="4007461" y="808441"/>
                  <a:pt x="4002018" y="798191"/>
                  <a:pt x="3992880" y="792480"/>
                </a:cubicBezTo>
                <a:cubicBezTo>
                  <a:pt x="3981281" y="785231"/>
                  <a:pt x="3967014" y="783357"/>
                  <a:pt x="3954780" y="777240"/>
                </a:cubicBezTo>
                <a:cubicBezTo>
                  <a:pt x="3946589" y="773144"/>
                  <a:pt x="3940289" y="765719"/>
                  <a:pt x="3931920" y="762000"/>
                </a:cubicBezTo>
                <a:cubicBezTo>
                  <a:pt x="3890258" y="743483"/>
                  <a:pt x="3884046" y="747853"/>
                  <a:pt x="3840480" y="739140"/>
                </a:cubicBezTo>
                <a:cubicBezTo>
                  <a:pt x="3830211" y="737086"/>
                  <a:pt x="3820381" y="732904"/>
                  <a:pt x="3810000" y="731520"/>
                </a:cubicBezTo>
                <a:cubicBezTo>
                  <a:pt x="3755355" y="724234"/>
                  <a:pt x="3642790" y="718995"/>
                  <a:pt x="3596640" y="716280"/>
                </a:cubicBezTo>
                <a:cubicBezTo>
                  <a:pt x="3566616" y="698266"/>
                  <a:pt x="3558122" y="691845"/>
                  <a:pt x="3528060" y="678180"/>
                </a:cubicBezTo>
                <a:cubicBezTo>
                  <a:pt x="3510450" y="670175"/>
                  <a:pt x="3493209" y="661009"/>
                  <a:pt x="3474720" y="655320"/>
                </a:cubicBezTo>
                <a:cubicBezTo>
                  <a:pt x="3338996" y="613559"/>
                  <a:pt x="3520763" y="685338"/>
                  <a:pt x="3383280" y="632460"/>
                </a:cubicBezTo>
                <a:cubicBezTo>
                  <a:pt x="3365225" y="625516"/>
                  <a:pt x="3347242" y="618251"/>
                  <a:pt x="3329940" y="609600"/>
                </a:cubicBezTo>
                <a:cubicBezTo>
                  <a:pt x="3321749" y="605504"/>
                  <a:pt x="3315768" y="597256"/>
                  <a:pt x="3307080" y="594360"/>
                </a:cubicBezTo>
                <a:cubicBezTo>
                  <a:pt x="3292423" y="589474"/>
                  <a:pt x="3276600" y="589280"/>
                  <a:pt x="3261360" y="586740"/>
                </a:cubicBezTo>
                <a:cubicBezTo>
                  <a:pt x="3227507" y="573720"/>
                  <a:pt x="3105331" y="527776"/>
                  <a:pt x="3070860" y="510540"/>
                </a:cubicBezTo>
                <a:cubicBezTo>
                  <a:pt x="3055620" y="502920"/>
                  <a:pt x="3040580" y="494885"/>
                  <a:pt x="3025140" y="487680"/>
                </a:cubicBezTo>
                <a:cubicBezTo>
                  <a:pt x="2990518" y="471523"/>
                  <a:pt x="2910928" y="439035"/>
                  <a:pt x="2880360" y="419100"/>
                </a:cubicBezTo>
                <a:cubicBezTo>
                  <a:pt x="2845466" y="396343"/>
                  <a:pt x="2819755" y="358923"/>
                  <a:pt x="2781300" y="342900"/>
                </a:cubicBezTo>
                <a:lnTo>
                  <a:pt x="2689860" y="304800"/>
                </a:lnTo>
                <a:cubicBezTo>
                  <a:pt x="2667000" y="281940"/>
                  <a:pt x="2639213" y="263119"/>
                  <a:pt x="2621280" y="236220"/>
                </a:cubicBezTo>
                <a:cubicBezTo>
                  <a:pt x="2600807" y="205510"/>
                  <a:pt x="2588589" y="183946"/>
                  <a:pt x="2552700" y="160020"/>
                </a:cubicBezTo>
                <a:cubicBezTo>
                  <a:pt x="2501175" y="125670"/>
                  <a:pt x="2564987" y="166846"/>
                  <a:pt x="2484120" y="121920"/>
                </a:cubicBezTo>
                <a:cubicBezTo>
                  <a:pt x="2476114" y="117472"/>
                  <a:pt x="2468712" y="112003"/>
                  <a:pt x="2461260" y="106680"/>
                </a:cubicBezTo>
                <a:cubicBezTo>
                  <a:pt x="2450926" y="99298"/>
                  <a:pt x="2442139" y="89500"/>
                  <a:pt x="2430780" y="83820"/>
                </a:cubicBezTo>
                <a:cubicBezTo>
                  <a:pt x="2416412" y="76636"/>
                  <a:pt x="2399428" y="75764"/>
                  <a:pt x="2385060" y="68580"/>
                </a:cubicBezTo>
                <a:cubicBezTo>
                  <a:pt x="2374900" y="63500"/>
                  <a:pt x="2365687" y="55720"/>
                  <a:pt x="2354580" y="53340"/>
                </a:cubicBezTo>
                <a:cubicBezTo>
                  <a:pt x="2329620" y="47991"/>
                  <a:pt x="2303780" y="48260"/>
                  <a:pt x="2278380" y="45720"/>
                </a:cubicBezTo>
                <a:cubicBezTo>
                  <a:pt x="2258060" y="40640"/>
                  <a:pt x="2238007" y="34340"/>
                  <a:pt x="2217420" y="30480"/>
                </a:cubicBezTo>
                <a:cubicBezTo>
                  <a:pt x="2197293" y="26706"/>
                  <a:pt x="2176484" y="27151"/>
                  <a:pt x="2156460" y="22860"/>
                </a:cubicBezTo>
                <a:cubicBezTo>
                  <a:pt x="2140752" y="19494"/>
                  <a:pt x="2126127" y="12236"/>
                  <a:pt x="2110740" y="7620"/>
                </a:cubicBezTo>
                <a:cubicBezTo>
                  <a:pt x="2100709" y="4611"/>
                  <a:pt x="2090420" y="2540"/>
                  <a:pt x="2080260" y="0"/>
                </a:cubicBezTo>
                <a:cubicBezTo>
                  <a:pt x="1993900" y="2540"/>
                  <a:pt x="1907464" y="3195"/>
                  <a:pt x="1821180" y="7620"/>
                </a:cubicBezTo>
                <a:cubicBezTo>
                  <a:pt x="1808245" y="8283"/>
                  <a:pt x="1795855" y="13111"/>
                  <a:pt x="1783080" y="15240"/>
                </a:cubicBezTo>
                <a:cubicBezTo>
                  <a:pt x="1765364" y="18193"/>
                  <a:pt x="1747492" y="20129"/>
                  <a:pt x="1729740" y="22860"/>
                </a:cubicBezTo>
                <a:cubicBezTo>
                  <a:pt x="1714469" y="25209"/>
                  <a:pt x="1699260" y="27940"/>
                  <a:pt x="1684020" y="30480"/>
                </a:cubicBezTo>
                <a:cubicBezTo>
                  <a:pt x="1631058" y="65788"/>
                  <a:pt x="1697625" y="23678"/>
                  <a:pt x="1623060" y="60960"/>
                </a:cubicBezTo>
                <a:cubicBezTo>
                  <a:pt x="1614869" y="65056"/>
                  <a:pt x="1608775" y="72984"/>
                  <a:pt x="1600200" y="76200"/>
                </a:cubicBezTo>
                <a:cubicBezTo>
                  <a:pt x="1588073" y="80748"/>
                  <a:pt x="1574595" y="80412"/>
                  <a:pt x="1562100" y="83820"/>
                </a:cubicBezTo>
                <a:cubicBezTo>
                  <a:pt x="1546602" y="88047"/>
                  <a:pt x="1531965" y="95164"/>
                  <a:pt x="1516380" y="99060"/>
                </a:cubicBezTo>
                <a:cubicBezTo>
                  <a:pt x="1421095" y="122881"/>
                  <a:pt x="1539562" y="92436"/>
                  <a:pt x="1463040" y="114300"/>
                </a:cubicBezTo>
                <a:cubicBezTo>
                  <a:pt x="1452970" y="117177"/>
                  <a:pt x="1442366" y="118243"/>
                  <a:pt x="1432560" y="121920"/>
                </a:cubicBezTo>
                <a:cubicBezTo>
                  <a:pt x="1421924" y="125908"/>
                  <a:pt x="1412960" y="133896"/>
                  <a:pt x="1402080" y="137160"/>
                </a:cubicBezTo>
                <a:cubicBezTo>
                  <a:pt x="1387281" y="141600"/>
                  <a:pt x="1371289" y="140799"/>
                  <a:pt x="1356360" y="144780"/>
                </a:cubicBezTo>
                <a:cubicBezTo>
                  <a:pt x="1217631" y="181774"/>
                  <a:pt x="1347129" y="157749"/>
                  <a:pt x="1242060" y="175260"/>
                </a:cubicBezTo>
                <a:cubicBezTo>
                  <a:pt x="1191260" y="172720"/>
                  <a:pt x="1140332" y="172046"/>
                  <a:pt x="1089660" y="167640"/>
                </a:cubicBezTo>
                <a:cubicBezTo>
                  <a:pt x="1081658" y="166944"/>
                  <a:pt x="1074523" y="162227"/>
                  <a:pt x="1066800" y="160020"/>
                </a:cubicBezTo>
                <a:cubicBezTo>
                  <a:pt x="1056730" y="157143"/>
                  <a:pt x="1046480" y="154940"/>
                  <a:pt x="1036320" y="152400"/>
                </a:cubicBezTo>
                <a:cubicBezTo>
                  <a:pt x="1021080" y="142240"/>
                  <a:pt x="1007976" y="127712"/>
                  <a:pt x="990600" y="121920"/>
                </a:cubicBezTo>
                <a:cubicBezTo>
                  <a:pt x="982980" y="119380"/>
                  <a:pt x="974924" y="117892"/>
                  <a:pt x="967740" y="114300"/>
                </a:cubicBezTo>
                <a:cubicBezTo>
                  <a:pt x="959549" y="110204"/>
                  <a:pt x="953249" y="102779"/>
                  <a:pt x="944880" y="99060"/>
                </a:cubicBezTo>
                <a:cubicBezTo>
                  <a:pt x="930200" y="92536"/>
                  <a:pt x="899160" y="83820"/>
                  <a:pt x="899160" y="83820"/>
                </a:cubicBezTo>
                <a:cubicBezTo>
                  <a:pt x="744946" y="88960"/>
                  <a:pt x="723963" y="49483"/>
                  <a:pt x="647700" y="106680"/>
                </a:cubicBezTo>
                <a:cubicBezTo>
                  <a:pt x="644826" y="108835"/>
                  <a:pt x="642620" y="111760"/>
                  <a:pt x="624840" y="121920"/>
                </a:cubicBezTo>
                <a:close/>
              </a:path>
            </a:pathLst>
          </a:cu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xmlns="" id="{8354CDC2-CF4A-4E54-A9EB-5CD43D7ABCE9}"/>
              </a:ext>
            </a:extLst>
          </p:cNvPr>
          <p:cNvSpPr/>
          <p:nvPr/>
        </p:nvSpPr>
        <p:spPr>
          <a:xfrm>
            <a:off x="2965681" y="891050"/>
            <a:ext cx="3339869" cy="676997"/>
          </a:xfrm>
          <a:prstGeom prst="round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0A85273E-4CDE-408C-990B-8B32EB27FE27}"/>
              </a:ext>
            </a:extLst>
          </p:cNvPr>
          <p:cNvSpPr/>
          <p:nvPr/>
        </p:nvSpPr>
        <p:spPr>
          <a:xfrm>
            <a:off x="33545" y="35211"/>
            <a:ext cx="921209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КОНТРОЛЬНЫЙ СЧЕТ НАЛОГА НА ДОБАВЛЕННУЮ СТОИМОСТЬ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E1AC81A-90A1-4CFA-B13D-BE9802863C7E}"/>
              </a:ext>
            </a:extLst>
          </p:cNvPr>
          <p:cNvSpPr txBox="1"/>
          <p:nvPr/>
        </p:nvSpPr>
        <p:spPr>
          <a:xfrm>
            <a:off x="133351" y="4708133"/>
            <a:ext cx="409353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400" b="1" dirty="0"/>
              <a:t>срок проверки 55 </a:t>
            </a:r>
            <a:r>
              <a:rPr lang="ru-RU" sz="1400" b="1" dirty="0" err="1" smtClean="0"/>
              <a:t>рабочихдней</a:t>
            </a:r>
            <a:r>
              <a:rPr lang="ru-RU" sz="1400" b="1" dirty="0" smtClean="0"/>
              <a:t>/155 дней</a:t>
            </a:r>
            <a:endParaRPr lang="ru-RU" sz="1400" b="1" dirty="0"/>
          </a:p>
          <a:p>
            <a:pPr marL="180975" indent="-1809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400" b="1" dirty="0"/>
              <a:t>«Пирамида по поставщикам» всех уровней </a:t>
            </a:r>
          </a:p>
          <a:p>
            <a:pPr marL="180975" indent="-1809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400" b="1" dirty="0"/>
              <a:t>низкая эффективность возврата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844EC0C-E432-4832-8412-0721ED67A8E2}"/>
              </a:ext>
            </a:extLst>
          </p:cNvPr>
          <p:cNvSpPr txBox="1"/>
          <p:nvPr/>
        </p:nvSpPr>
        <p:spPr>
          <a:xfrm>
            <a:off x="4858102" y="4708133"/>
            <a:ext cx="4285898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400" b="1" dirty="0"/>
              <a:t>срок проверки 15 </a:t>
            </a:r>
            <a:r>
              <a:rPr lang="ru-RU" sz="1400" b="1" dirty="0" smtClean="0"/>
              <a:t>рабочих дней</a:t>
            </a:r>
            <a:endParaRPr lang="ru-RU" sz="1400" b="1" dirty="0"/>
          </a:p>
          <a:p>
            <a:pPr marL="180975" indent="-1809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400" b="1" dirty="0"/>
              <a:t>возврат дебетового сальдо (по перечню товаров)</a:t>
            </a:r>
          </a:p>
          <a:p>
            <a:pPr marL="180975" indent="-1809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400" b="1" dirty="0"/>
              <a:t>«Пирамида по поставщикам» не формируется</a:t>
            </a:r>
          </a:p>
          <a:p>
            <a:pPr marL="180975" indent="-1809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400" b="1" dirty="0"/>
              <a:t>точечный возврат</a:t>
            </a:r>
          </a:p>
        </p:txBody>
      </p:sp>
      <p:pic>
        <p:nvPicPr>
          <p:cNvPr id="10" name="Рисунок 9" descr="Изображение выглядит как грузовик, дорог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20B0353B-6187-4DC2-BAA4-39D648D6F5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579" y="969556"/>
            <a:ext cx="800967" cy="540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2E3A5B9-A46A-41F2-8E4E-6F8616CD5A16}"/>
              </a:ext>
            </a:extLst>
          </p:cNvPr>
          <p:cNvSpPr txBox="1"/>
          <p:nvPr/>
        </p:nvSpPr>
        <p:spPr>
          <a:xfrm>
            <a:off x="2899020" y="936999"/>
            <a:ext cx="2847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ЭКСПОРТЕР/</a:t>
            </a:r>
          </a:p>
          <a:p>
            <a:pPr algn="ctr"/>
            <a:r>
              <a:rPr lang="ru-RU" sz="1600" b="1" cap="all" dirty="0" smtClean="0"/>
              <a:t>Производитель </a:t>
            </a:r>
            <a:endParaRPr lang="ru-RU" sz="1600" b="1" cap="all" dirty="0"/>
          </a:p>
        </p:txBody>
      </p: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xmlns="" id="{8CF1042A-240A-4756-895C-267906151C2C}"/>
              </a:ext>
            </a:extLst>
          </p:cNvPr>
          <p:cNvGrpSpPr/>
          <p:nvPr/>
        </p:nvGrpSpPr>
        <p:grpSpPr>
          <a:xfrm>
            <a:off x="4663595" y="2045262"/>
            <a:ext cx="560235" cy="560235"/>
            <a:chOff x="4753153" y="2868765"/>
            <a:chExt cx="807720" cy="807720"/>
          </a:xfrm>
        </p:grpSpPr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xmlns="" id="{5B1F9EF1-9A8E-4BDC-85B5-AB462730F120}"/>
                </a:ext>
              </a:extLst>
            </p:cNvPr>
            <p:cNvSpPr/>
            <p:nvPr/>
          </p:nvSpPr>
          <p:spPr>
            <a:xfrm>
              <a:off x="4753153" y="2868765"/>
              <a:ext cx="807720" cy="80772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 descr="Изображение выглядит как предмет, объект&#10;&#10;Описание создано с высокой степенью достоверности">
              <a:extLst>
                <a:ext uri="{FF2B5EF4-FFF2-40B4-BE49-F238E27FC236}">
                  <a16:creationId xmlns:a16="http://schemas.microsoft.com/office/drawing/2014/main" xmlns="" id="{FA75C6FF-A2CC-414A-B615-AFCE8FF7A1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44765" y="2960377"/>
              <a:ext cx="624495" cy="624495"/>
            </a:xfrm>
            <a:prstGeom prst="rect">
              <a:avLst/>
            </a:prstGeom>
          </p:spPr>
        </p:pic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E64D81D8-49C4-4243-898A-B7CC1D247F20}"/>
              </a:ext>
            </a:extLst>
          </p:cNvPr>
          <p:cNvGrpSpPr/>
          <p:nvPr/>
        </p:nvGrpSpPr>
        <p:grpSpPr>
          <a:xfrm>
            <a:off x="2405446" y="2045262"/>
            <a:ext cx="560235" cy="560235"/>
            <a:chOff x="3375542" y="2868765"/>
            <a:chExt cx="807720" cy="807720"/>
          </a:xfrm>
        </p:grpSpPr>
        <p:sp>
          <p:nvSpPr>
            <p:cNvPr id="16" name="Овал 15">
              <a:extLst>
                <a:ext uri="{FF2B5EF4-FFF2-40B4-BE49-F238E27FC236}">
                  <a16:creationId xmlns:a16="http://schemas.microsoft.com/office/drawing/2014/main" xmlns="" id="{EEDAF61D-AEB4-4995-BB63-7C11978C1C6E}"/>
                </a:ext>
              </a:extLst>
            </p:cNvPr>
            <p:cNvSpPr/>
            <p:nvPr/>
          </p:nvSpPr>
          <p:spPr>
            <a:xfrm>
              <a:off x="3375542" y="2868765"/>
              <a:ext cx="807720" cy="80772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Рисунок 16" descr="Изображение выглядит как предмет, объект&#10;&#10;Описание создано с высокой степенью достоверности">
              <a:extLst>
                <a:ext uri="{FF2B5EF4-FFF2-40B4-BE49-F238E27FC236}">
                  <a16:creationId xmlns:a16="http://schemas.microsoft.com/office/drawing/2014/main" xmlns="" id="{E1298731-9143-4221-B385-EAC6EDDDE3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7154" y="2960377"/>
              <a:ext cx="624495" cy="624495"/>
            </a:xfrm>
            <a:prstGeom prst="rect">
              <a:avLst/>
            </a:prstGeom>
          </p:spPr>
        </p:pic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xmlns="" id="{1BC02E3B-2E89-43D8-988B-11B59C28AD95}"/>
              </a:ext>
            </a:extLst>
          </p:cNvPr>
          <p:cNvGrpSpPr/>
          <p:nvPr/>
        </p:nvGrpSpPr>
        <p:grpSpPr>
          <a:xfrm>
            <a:off x="1547884" y="2894765"/>
            <a:ext cx="560235" cy="560235"/>
            <a:chOff x="3375542" y="2868765"/>
            <a:chExt cx="807720" cy="807720"/>
          </a:xfrm>
        </p:grpSpPr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xmlns="" id="{D607533E-231E-4929-A6F3-5B9D34C592E3}"/>
                </a:ext>
              </a:extLst>
            </p:cNvPr>
            <p:cNvSpPr/>
            <p:nvPr/>
          </p:nvSpPr>
          <p:spPr>
            <a:xfrm>
              <a:off x="3375542" y="2868765"/>
              <a:ext cx="807720" cy="80772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2" name="Рисунок 21" descr="Изображение выглядит как предмет, объект&#10;&#10;Описание создано с высокой степенью достоверности">
              <a:extLst>
                <a:ext uri="{FF2B5EF4-FFF2-40B4-BE49-F238E27FC236}">
                  <a16:creationId xmlns:a16="http://schemas.microsoft.com/office/drawing/2014/main" xmlns="" id="{AB2F8B69-02E5-4421-A38B-486AE39D89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7154" y="2960377"/>
              <a:ext cx="624495" cy="624495"/>
            </a:xfrm>
            <a:prstGeom prst="rect">
              <a:avLst/>
            </a:prstGeom>
          </p:spPr>
        </p:pic>
      </p:grp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xmlns="" id="{88B07D8C-D569-45D2-A12C-3D90A966AA74}"/>
              </a:ext>
            </a:extLst>
          </p:cNvPr>
          <p:cNvGrpSpPr/>
          <p:nvPr/>
        </p:nvGrpSpPr>
        <p:grpSpPr>
          <a:xfrm>
            <a:off x="2965681" y="3387208"/>
            <a:ext cx="560235" cy="560235"/>
            <a:chOff x="3375542" y="2868765"/>
            <a:chExt cx="807720" cy="807720"/>
          </a:xfrm>
        </p:grpSpPr>
        <p:sp>
          <p:nvSpPr>
            <p:cNvPr id="24" name="Овал 23">
              <a:extLst>
                <a:ext uri="{FF2B5EF4-FFF2-40B4-BE49-F238E27FC236}">
                  <a16:creationId xmlns:a16="http://schemas.microsoft.com/office/drawing/2014/main" xmlns="" id="{D97C5701-62CB-48FC-A1C7-F9B8D61974BF}"/>
                </a:ext>
              </a:extLst>
            </p:cNvPr>
            <p:cNvSpPr/>
            <p:nvPr/>
          </p:nvSpPr>
          <p:spPr>
            <a:xfrm>
              <a:off x="3375542" y="2868765"/>
              <a:ext cx="807720" cy="80772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5" name="Рисунок 24" descr="Изображение выглядит как предмет, объект&#10;&#10;Описание создано с высокой степенью достоверности">
              <a:extLst>
                <a:ext uri="{FF2B5EF4-FFF2-40B4-BE49-F238E27FC236}">
                  <a16:creationId xmlns:a16="http://schemas.microsoft.com/office/drawing/2014/main" xmlns="" id="{0F5708DD-827C-4935-8B4B-8028004B16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7154" y="2960377"/>
              <a:ext cx="624495" cy="624495"/>
            </a:xfrm>
            <a:prstGeom prst="rect">
              <a:avLst/>
            </a:prstGeom>
          </p:spPr>
        </p:pic>
      </p:grp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xmlns="" id="{E934373D-126B-4854-AAC5-48F102926A32}"/>
              </a:ext>
            </a:extLst>
          </p:cNvPr>
          <p:cNvGrpSpPr/>
          <p:nvPr/>
        </p:nvGrpSpPr>
        <p:grpSpPr>
          <a:xfrm>
            <a:off x="398380" y="3704973"/>
            <a:ext cx="560235" cy="560235"/>
            <a:chOff x="3375542" y="2868765"/>
            <a:chExt cx="807720" cy="807720"/>
          </a:xfrm>
        </p:grpSpPr>
        <p:sp>
          <p:nvSpPr>
            <p:cNvPr id="27" name="Овал 26">
              <a:extLst>
                <a:ext uri="{FF2B5EF4-FFF2-40B4-BE49-F238E27FC236}">
                  <a16:creationId xmlns:a16="http://schemas.microsoft.com/office/drawing/2014/main" xmlns="" id="{4A16B935-94FC-43DA-9740-E76A19C3CC47}"/>
                </a:ext>
              </a:extLst>
            </p:cNvPr>
            <p:cNvSpPr/>
            <p:nvPr/>
          </p:nvSpPr>
          <p:spPr>
            <a:xfrm>
              <a:off x="3375542" y="2868765"/>
              <a:ext cx="807720" cy="80772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8" name="Рисунок 27" descr="Изображение выглядит как предмет, объект&#10;&#10;Описание создано с высокой степенью достоверности">
              <a:extLst>
                <a:ext uri="{FF2B5EF4-FFF2-40B4-BE49-F238E27FC236}">
                  <a16:creationId xmlns:a16="http://schemas.microsoft.com/office/drawing/2014/main" xmlns="" id="{4BDCBC04-FADD-4CB9-8481-6C42234A06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7154" y="2960377"/>
              <a:ext cx="624495" cy="624495"/>
            </a:xfrm>
            <a:prstGeom prst="rect">
              <a:avLst/>
            </a:prstGeom>
          </p:spPr>
        </p:pic>
      </p:grp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xmlns="" id="{07F12ADB-083A-44A8-8239-B20F7CF5D396}"/>
              </a:ext>
            </a:extLst>
          </p:cNvPr>
          <p:cNvGrpSpPr/>
          <p:nvPr/>
        </p:nvGrpSpPr>
        <p:grpSpPr>
          <a:xfrm>
            <a:off x="3855890" y="3756940"/>
            <a:ext cx="560235" cy="560235"/>
            <a:chOff x="3375542" y="2868765"/>
            <a:chExt cx="807720" cy="807720"/>
          </a:xfrm>
        </p:grpSpPr>
        <p:sp>
          <p:nvSpPr>
            <p:cNvPr id="30" name="Овал 29">
              <a:extLst>
                <a:ext uri="{FF2B5EF4-FFF2-40B4-BE49-F238E27FC236}">
                  <a16:creationId xmlns:a16="http://schemas.microsoft.com/office/drawing/2014/main" xmlns="" id="{253BDCFA-9D65-4D31-B81A-C3AF5C127689}"/>
                </a:ext>
              </a:extLst>
            </p:cNvPr>
            <p:cNvSpPr/>
            <p:nvPr/>
          </p:nvSpPr>
          <p:spPr>
            <a:xfrm>
              <a:off x="3375542" y="2868765"/>
              <a:ext cx="807720" cy="80772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1" name="Рисунок 30" descr="Изображение выглядит как предмет, объект&#10;&#10;Описание создано с высокой степенью достоверности">
              <a:extLst>
                <a:ext uri="{FF2B5EF4-FFF2-40B4-BE49-F238E27FC236}">
                  <a16:creationId xmlns:a16="http://schemas.microsoft.com/office/drawing/2014/main" xmlns="" id="{9FB54CBA-1213-4A67-B43B-46D1BD8E35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7154" y="2960377"/>
              <a:ext cx="624495" cy="624495"/>
            </a:xfrm>
            <a:prstGeom prst="rect">
              <a:avLst/>
            </a:prstGeom>
          </p:spPr>
        </p:pic>
      </p:grpSp>
      <p:grpSp>
        <p:nvGrpSpPr>
          <p:cNvPr id="32" name="Группа 31">
            <a:extLst>
              <a:ext uri="{FF2B5EF4-FFF2-40B4-BE49-F238E27FC236}">
                <a16:creationId xmlns:a16="http://schemas.microsoft.com/office/drawing/2014/main" xmlns="" id="{2456CBF6-C7C7-4F9A-8DC9-45E65695E344}"/>
              </a:ext>
            </a:extLst>
          </p:cNvPr>
          <p:cNvGrpSpPr/>
          <p:nvPr/>
        </p:nvGrpSpPr>
        <p:grpSpPr>
          <a:xfrm>
            <a:off x="6578082" y="2045262"/>
            <a:ext cx="560235" cy="560235"/>
            <a:chOff x="4753153" y="2868765"/>
            <a:chExt cx="807720" cy="807720"/>
          </a:xfrm>
        </p:grpSpPr>
        <p:sp>
          <p:nvSpPr>
            <p:cNvPr id="33" name="Овал 32">
              <a:extLst>
                <a:ext uri="{FF2B5EF4-FFF2-40B4-BE49-F238E27FC236}">
                  <a16:creationId xmlns:a16="http://schemas.microsoft.com/office/drawing/2014/main" xmlns="" id="{095ABBAD-2F69-41FF-A65E-CB5A97C1FA81}"/>
                </a:ext>
              </a:extLst>
            </p:cNvPr>
            <p:cNvSpPr/>
            <p:nvPr/>
          </p:nvSpPr>
          <p:spPr>
            <a:xfrm>
              <a:off x="4753153" y="2868765"/>
              <a:ext cx="807720" cy="80772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4" name="Рисунок 33" descr="Изображение выглядит как предмет, объект&#10;&#10;Описание создано с высокой степенью достоверности">
              <a:extLst>
                <a:ext uri="{FF2B5EF4-FFF2-40B4-BE49-F238E27FC236}">
                  <a16:creationId xmlns:a16="http://schemas.microsoft.com/office/drawing/2014/main" xmlns="" id="{A7F0A263-8598-4187-A65D-12A2C8AA4F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44765" y="2960377"/>
              <a:ext cx="624495" cy="624495"/>
            </a:xfrm>
            <a:prstGeom prst="rect">
              <a:avLst/>
            </a:prstGeom>
          </p:spPr>
        </p:pic>
      </p:grpSp>
      <p:grpSp>
        <p:nvGrpSpPr>
          <p:cNvPr id="35" name="Группа 34">
            <a:extLst>
              <a:ext uri="{FF2B5EF4-FFF2-40B4-BE49-F238E27FC236}">
                <a16:creationId xmlns:a16="http://schemas.microsoft.com/office/drawing/2014/main" xmlns="" id="{39C0A043-BBBF-465D-9C21-944A2C22466F}"/>
              </a:ext>
            </a:extLst>
          </p:cNvPr>
          <p:cNvGrpSpPr/>
          <p:nvPr/>
        </p:nvGrpSpPr>
        <p:grpSpPr>
          <a:xfrm>
            <a:off x="5057618" y="2874658"/>
            <a:ext cx="560235" cy="560235"/>
            <a:chOff x="4753153" y="2868765"/>
            <a:chExt cx="807720" cy="807720"/>
          </a:xfrm>
        </p:grpSpPr>
        <p:sp>
          <p:nvSpPr>
            <p:cNvPr id="36" name="Овал 35">
              <a:extLst>
                <a:ext uri="{FF2B5EF4-FFF2-40B4-BE49-F238E27FC236}">
                  <a16:creationId xmlns:a16="http://schemas.microsoft.com/office/drawing/2014/main" xmlns="" id="{431746E3-AF0A-4648-AA00-B4DF47648FA5}"/>
                </a:ext>
              </a:extLst>
            </p:cNvPr>
            <p:cNvSpPr/>
            <p:nvPr/>
          </p:nvSpPr>
          <p:spPr>
            <a:xfrm>
              <a:off x="4753153" y="2868765"/>
              <a:ext cx="807720" cy="80772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7" name="Рисунок 36" descr="Изображение выглядит как предмет, объект&#10;&#10;Описание создано с высокой степенью достоверности">
              <a:extLst>
                <a:ext uri="{FF2B5EF4-FFF2-40B4-BE49-F238E27FC236}">
                  <a16:creationId xmlns:a16="http://schemas.microsoft.com/office/drawing/2014/main" xmlns="" id="{9D8C78D5-7F74-4F3C-BE2C-89A1942DF1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44765" y="2960377"/>
              <a:ext cx="624495" cy="624495"/>
            </a:xfrm>
            <a:prstGeom prst="rect">
              <a:avLst/>
            </a:prstGeom>
          </p:spPr>
        </p:pic>
      </p:grpSp>
      <p:grpSp>
        <p:nvGrpSpPr>
          <p:cNvPr id="38" name="Группа 37">
            <a:extLst>
              <a:ext uri="{FF2B5EF4-FFF2-40B4-BE49-F238E27FC236}">
                <a16:creationId xmlns:a16="http://schemas.microsoft.com/office/drawing/2014/main" xmlns="" id="{03DB5B49-3CE5-40BF-8E9F-27B1CC79541A}"/>
              </a:ext>
            </a:extLst>
          </p:cNvPr>
          <p:cNvGrpSpPr/>
          <p:nvPr/>
        </p:nvGrpSpPr>
        <p:grpSpPr>
          <a:xfrm>
            <a:off x="7727000" y="2856108"/>
            <a:ext cx="560235" cy="560235"/>
            <a:chOff x="4753153" y="2868765"/>
            <a:chExt cx="807720" cy="807720"/>
          </a:xfrm>
        </p:grpSpPr>
        <p:sp>
          <p:nvSpPr>
            <p:cNvPr id="39" name="Овал 38">
              <a:extLst>
                <a:ext uri="{FF2B5EF4-FFF2-40B4-BE49-F238E27FC236}">
                  <a16:creationId xmlns:a16="http://schemas.microsoft.com/office/drawing/2014/main" xmlns="" id="{AEAFBE27-80DB-42D0-A6F5-BD0BAD2F140A}"/>
                </a:ext>
              </a:extLst>
            </p:cNvPr>
            <p:cNvSpPr/>
            <p:nvPr/>
          </p:nvSpPr>
          <p:spPr>
            <a:xfrm>
              <a:off x="4753153" y="2868765"/>
              <a:ext cx="807720" cy="80772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0" name="Рисунок 39" descr="Изображение выглядит как предмет, объект&#10;&#10;Описание создано с высокой степенью достоверности">
              <a:extLst>
                <a:ext uri="{FF2B5EF4-FFF2-40B4-BE49-F238E27FC236}">
                  <a16:creationId xmlns:a16="http://schemas.microsoft.com/office/drawing/2014/main" xmlns="" id="{AFDF99F0-85AC-47CE-BFEF-C1E96905E0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44765" y="2960377"/>
              <a:ext cx="624495" cy="624495"/>
            </a:xfrm>
            <a:prstGeom prst="rect">
              <a:avLst/>
            </a:prstGeom>
          </p:spPr>
        </p:pic>
      </p:grpSp>
      <p:grpSp>
        <p:nvGrpSpPr>
          <p:cNvPr id="41" name="Группа 40">
            <a:extLst>
              <a:ext uri="{FF2B5EF4-FFF2-40B4-BE49-F238E27FC236}">
                <a16:creationId xmlns:a16="http://schemas.microsoft.com/office/drawing/2014/main" xmlns="" id="{F9BD19C3-B1A6-4168-8990-FE1938131930}"/>
              </a:ext>
            </a:extLst>
          </p:cNvPr>
          <p:cNvGrpSpPr/>
          <p:nvPr/>
        </p:nvGrpSpPr>
        <p:grpSpPr>
          <a:xfrm>
            <a:off x="6514539" y="3756939"/>
            <a:ext cx="560235" cy="560235"/>
            <a:chOff x="4753153" y="2868765"/>
            <a:chExt cx="807720" cy="807720"/>
          </a:xfrm>
        </p:grpSpPr>
        <p:sp>
          <p:nvSpPr>
            <p:cNvPr id="42" name="Овал 41">
              <a:extLst>
                <a:ext uri="{FF2B5EF4-FFF2-40B4-BE49-F238E27FC236}">
                  <a16:creationId xmlns:a16="http://schemas.microsoft.com/office/drawing/2014/main" xmlns="" id="{63A17C02-F6D9-4339-9A30-EC9D6B2DF723}"/>
                </a:ext>
              </a:extLst>
            </p:cNvPr>
            <p:cNvSpPr/>
            <p:nvPr/>
          </p:nvSpPr>
          <p:spPr>
            <a:xfrm>
              <a:off x="4753153" y="2868765"/>
              <a:ext cx="807720" cy="80772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3" name="Рисунок 42" descr="Изображение выглядит как предмет, объект&#10;&#10;Описание создано с высокой степенью достоверности">
              <a:extLst>
                <a:ext uri="{FF2B5EF4-FFF2-40B4-BE49-F238E27FC236}">
                  <a16:creationId xmlns:a16="http://schemas.microsoft.com/office/drawing/2014/main" xmlns="" id="{D495FBC6-FFB1-4A35-BAC4-60AFBA6AD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44765" y="2960377"/>
              <a:ext cx="624495" cy="624495"/>
            </a:xfrm>
            <a:prstGeom prst="rect">
              <a:avLst/>
            </a:prstGeom>
          </p:spPr>
        </p:pic>
      </p:grpSp>
      <p:grpSp>
        <p:nvGrpSpPr>
          <p:cNvPr id="44" name="Группа 43">
            <a:extLst>
              <a:ext uri="{FF2B5EF4-FFF2-40B4-BE49-F238E27FC236}">
                <a16:creationId xmlns:a16="http://schemas.microsoft.com/office/drawing/2014/main" xmlns="" id="{F255D4DA-F212-4D49-906E-DE716FCCC968}"/>
              </a:ext>
            </a:extLst>
          </p:cNvPr>
          <p:cNvGrpSpPr/>
          <p:nvPr/>
        </p:nvGrpSpPr>
        <p:grpSpPr>
          <a:xfrm>
            <a:off x="8251576" y="3756939"/>
            <a:ext cx="560235" cy="560235"/>
            <a:chOff x="4753153" y="2868765"/>
            <a:chExt cx="807720" cy="807720"/>
          </a:xfrm>
        </p:grpSpPr>
        <p:sp>
          <p:nvSpPr>
            <p:cNvPr id="45" name="Овал 44">
              <a:extLst>
                <a:ext uri="{FF2B5EF4-FFF2-40B4-BE49-F238E27FC236}">
                  <a16:creationId xmlns:a16="http://schemas.microsoft.com/office/drawing/2014/main" xmlns="" id="{475C33E1-0918-4625-B520-203C75D571C6}"/>
                </a:ext>
              </a:extLst>
            </p:cNvPr>
            <p:cNvSpPr/>
            <p:nvPr/>
          </p:nvSpPr>
          <p:spPr>
            <a:xfrm>
              <a:off x="4753153" y="2868765"/>
              <a:ext cx="807720" cy="80772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6" name="Рисунок 45" descr="Изображение выглядит как предмет, объект&#10;&#10;Описание создано с высокой степенью достоверности">
              <a:extLst>
                <a:ext uri="{FF2B5EF4-FFF2-40B4-BE49-F238E27FC236}">
                  <a16:creationId xmlns:a16="http://schemas.microsoft.com/office/drawing/2014/main" xmlns="" id="{6E6CD92B-ED7B-42D1-BA22-76B1663D05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44765" y="2960377"/>
              <a:ext cx="624495" cy="624495"/>
            </a:xfrm>
            <a:prstGeom prst="rect">
              <a:avLst/>
            </a:prstGeom>
          </p:spPr>
        </p:pic>
      </p:grpSp>
      <p:cxnSp>
        <p:nvCxnSpPr>
          <p:cNvPr id="48" name="Соединитель: уступ 47">
            <a:extLst>
              <a:ext uri="{FF2B5EF4-FFF2-40B4-BE49-F238E27FC236}">
                <a16:creationId xmlns:a16="http://schemas.microsoft.com/office/drawing/2014/main" xmlns="" id="{8E28AB77-F1A3-4556-B0F0-ABF6BC5D7ADB}"/>
              </a:ext>
            </a:extLst>
          </p:cNvPr>
          <p:cNvCxnSpPr>
            <a:cxnSpLocks/>
            <a:stCxn id="12" idx="2"/>
            <a:endCxn id="16" idx="0"/>
          </p:cNvCxnSpPr>
          <p:nvPr/>
        </p:nvCxnSpPr>
        <p:spPr>
          <a:xfrm rot="5400000">
            <a:off x="3421983" y="831628"/>
            <a:ext cx="477215" cy="1950052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Соединитель: уступ 49">
            <a:extLst>
              <a:ext uri="{FF2B5EF4-FFF2-40B4-BE49-F238E27FC236}">
                <a16:creationId xmlns:a16="http://schemas.microsoft.com/office/drawing/2014/main" xmlns="" id="{55A82299-95F4-4B75-8125-0C2781D5B560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 rot="16200000" flipH="1">
            <a:off x="4551057" y="1652605"/>
            <a:ext cx="477215" cy="308097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: уступ 51">
            <a:extLst>
              <a:ext uri="{FF2B5EF4-FFF2-40B4-BE49-F238E27FC236}">
                <a16:creationId xmlns:a16="http://schemas.microsoft.com/office/drawing/2014/main" xmlns="" id="{317AD452-71F9-431B-9F01-57D4C1F568D2}"/>
              </a:ext>
            </a:extLst>
          </p:cNvPr>
          <p:cNvCxnSpPr>
            <a:cxnSpLocks/>
            <a:stCxn id="12" idx="2"/>
            <a:endCxn id="33" idx="0"/>
          </p:cNvCxnSpPr>
          <p:nvPr/>
        </p:nvCxnSpPr>
        <p:spPr>
          <a:xfrm rot="16200000" flipH="1">
            <a:off x="5508301" y="695362"/>
            <a:ext cx="477215" cy="2222584"/>
          </a:xfrm>
          <a:prstGeom prst="bentConnector3">
            <a:avLst>
              <a:gd name="adj1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оединитель: уступ 54">
            <a:extLst>
              <a:ext uri="{FF2B5EF4-FFF2-40B4-BE49-F238E27FC236}">
                <a16:creationId xmlns:a16="http://schemas.microsoft.com/office/drawing/2014/main" xmlns="" id="{4F384138-F588-4BCE-A0E2-8E444D0AF0ED}"/>
              </a:ext>
            </a:extLst>
          </p:cNvPr>
          <p:cNvCxnSpPr>
            <a:stCxn id="16" idx="4"/>
            <a:endCxn id="21" idx="0"/>
          </p:cNvCxnSpPr>
          <p:nvPr/>
        </p:nvCxnSpPr>
        <p:spPr>
          <a:xfrm rot="5400000">
            <a:off x="2112149" y="2321350"/>
            <a:ext cx="289268" cy="857562"/>
          </a:xfrm>
          <a:prstGeom prst="bentConnector3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Соединитель: уступ 56">
            <a:extLst>
              <a:ext uri="{FF2B5EF4-FFF2-40B4-BE49-F238E27FC236}">
                <a16:creationId xmlns:a16="http://schemas.microsoft.com/office/drawing/2014/main" xmlns="" id="{7FF52191-F3CA-4091-B3B6-EE104373DBDD}"/>
              </a:ext>
            </a:extLst>
          </p:cNvPr>
          <p:cNvCxnSpPr>
            <a:cxnSpLocks/>
            <a:stCxn id="16" idx="4"/>
            <a:endCxn id="24" idx="0"/>
          </p:cNvCxnSpPr>
          <p:nvPr/>
        </p:nvCxnSpPr>
        <p:spPr>
          <a:xfrm rot="16200000" flipH="1">
            <a:off x="2574826" y="2716234"/>
            <a:ext cx="781711" cy="560235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Соединитель: уступ 61">
            <a:extLst>
              <a:ext uri="{FF2B5EF4-FFF2-40B4-BE49-F238E27FC236}">
                <a16:creationId xmlns:a16="http://schemas.microsoft.com/office/drawing/2014/main" xmlns="" id="{F86529EC-84B9-421F-A194-63DABEB1A8C2}"/>
              </a:ext>
            </a:extLst>
          </p:cNvPr>
          <p:cNvCxnSpPr>
            <a:cxnSpLocks/>
            <a:stCxn id="21" idx="4"/>
            <a:endCxn id="27" idx="0"/>
          </p:cNvCxnSpPr>
          <p:nvPr/>
        </p:nvCxnSpPr>
        <p:spPr>
          <a:xfrm rot="5400000">
            <a:off x="1128264" y="3005234"/>
            <a:ext cx="249973" cy="1149504"/>
          </a:xfrm>
          <a:prstGeom prst="bentConnector3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Соединитель: уступ 64">
            <a:extLst>
              <a:ext uri="{FF2B5EF4-FFF2-40B4-BE49-F238E27FC236}">
                <a16:creationId xmlns:a16="http://schemas.microsoft.com/office/drawing/2014/main" xmlns="" id="{F6FBD5DD-CB8B-4CE1-840F-E64C04B986F3}"/>
              </a:ext>
            </a:extLst>
          </p:cNvPr>
          <p:cNvCxnSpPr>
            <a:cxnSpLocks/>
            <a:stCxn id="15" idx="4"/>
            <a:endCxn id="36" idx="0"/>
          </p:cNvCxnSpPr>
          <p:nvPr/>
        </p:nvCxnSpPr>
        <p:spPr>
          <a:xfrm rot="16200000" flipH="1">
            <a:off x="5006144" y="2543065"/>
            <a:ext cx="269161" cy="394023"/>
          </a:xfrm>
          <a:prstGeom prst="bentConnector3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Соединитель: уступ 67">
            <a:extLst>
              <a:ext uri="{FF2B5EF4-FFF2-40B4-BE49-F238E27FC236}">
                <a16:creationId xmlns:a16="http://schemas.microsoft.com/office/drawing/2014/main" xmlns="" id="{558E728E-CC80-4299-9D00-23FF577ABD30}"/>
              </a:ext>
            </a:extLst>
          </p:cNvPr>
          <p:cNvCxnSpPr>
            <a:cxnSpLocks/>
            <a:stCxn id="36" idx="4"/>
            <a:endCxn id="30" idx="0"/>
          </p:cNvCxnSpPr>
          <p:nvPr/>
        </p:nvCxnSpPr>
        <p:spPr>
          <a:xfrm rot="5400000">
            <a:off x="4575849" y="2995052"/>
            <a:ext cx="322047" cy="120172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Соединитель: уступ 71">
            <a:extLst>
              <a:ext uri="{FF2B5EF4-FFF2-40B4-BE49-F238E27FC236}">
                <a16:creationId xmlns:a16="http://schemas.microsoft.com/office/drawing/2014/main" xmlns="" id="{7ACBB2A2-91D1-477E-A8B0-A56FFA8F18D3}"/>
              </a:ext>
            </a:extLst>
          </p:cNvPr>
          <p:cNvCxnSpPr>
            <a:stCxn id="33" idx="4"/>
            <a:endCxn id="39" idx="0"/>
          </p:cNvCxnSpPr>
          <p:nvPr/>
        </p:nvCxnSpPr>
        <p:spPr>
          <a:xfrm rot="16200000" flipH="1">
            <a:off x="7307354" y="2156343"/>
            <a:ext cx="250611" cy="1148918"/>
          </a:xfrm>
          <a:prstGeom prst="bentConnector3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Соединитель: уступ 73">
            <a:extLst>
              <a:ext uri="{FF2B5EF4-FFF2-40B4-BE49-F238E27FC236}">
                <a16:creationId xmlns:a16="http://schemas.microsoft.com/office/drawing/2014/main" xmlns="" id="{76709E5D-586D-4F11-B4A3-F63C7AE28A5F}"/>
              </a:ext>
            </a:extLst>
          </p:cNvPr>
          <p:cNvCxnSpPr>
            <a:stCxn id="39" idx="4"/>
            <a:endCxn id="42" idx="0"/>
          </p:cNvCxnSpPr>
          <p:nvPr/>
        </p:nvCxnSpPr>
        <p:spPr>
          <a:xfrm rot="5400000">
            <a:off x="7230590" y="2980411"/>
            <a:ext cx="340596" cy="1212461"/>
          </a:xfrm>
          <a:prstGeom prst="bentConnector3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Соединитель: уступ 75">
            <a:extLst>
              <a:ext uri="{FF2B5EF4-FFF2-40B4-BE49-F238E27FC236}">
                <a16:creationId xmlns:a16="http://schemas.microsoft.com/office/drawing/2014/main" xmlns="" id="{FE0F0267-58D4-44C9-A875-EC1259853453}"/>
              </a:ext>
            </a:extLst>
          </p:cNvPr>
          <p:cNvCxnSpPr>
            <a:stCxn id="39" idx="4"/>
            <a:endCxn id="45" idx="0"/>
          </p:cNvCxnSpPr>
          <p:nvPr/>
        </p:nvCxnSpPr>
        <p:spPr>
          <a:xfrm rot="16200000" flipH="1">
            <a:off x="8099108" y="3324353"/>
            <a:ext cx="340596" cy="524576"/>
          </a:xfrm>
          <a:prstGeom prst="bentConnector3">
            <a:avLst>
              <a:gd name="adj1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Группа 77">
            <a:extLst>
              <a:ext uri="{FF2B5EF4-FFF2-40B4-BE49-F238E27FC236}">
                <a16:creationId xmlns:a16="http://schemas.microsoft.com/office/drawing/2014/main" xmlns="" id="{E6376453-656F-429D-8B2F-B6BC10AF4CED}"/>
              </a:ext>
            </a:extLst>
          </p:cNvPr>
          <p:cNvGrpSpPr/>
          <p:nvPr/>
        </p:nvGrpSpPr>
        <p:grpSpPr>
          <a:xfrm>
            <a:off x="464021" y="1077108"/>
            <a:ext cx="360000" cy="360000"/>
            <a:chOff x="3375542" y="2868765"/>
            <a:chExt cx="807720" cy="807720"/>
          </a:xfrm>
        </p:grpSpPr>
        <p:sp>
          <p:nvSpPr>
            <p:cNvPr id="79" name="Овал 78">
              <a:extLst>
                <a:ext uri="{FF2B5EF4-FFF2-40B4-BE49-F238E27FC236}">
                  <a16:creationId xmlns:a16="http://schemas.microsoft.com/office/drawing/2014/main" xmlns="" id="{4AF0585C-177C-4F4B-8D3E-D6CC8403D6F3}"/>
                </a:ext>
              </a:extLst>
            </p:cNvPr>
            <p:cNvSpPr/>
            <p:nvPr/>
          </p:nvSpPr>
          <p:spPr>
            <a:xfrm>
              <a:off x="3375542" y="2868765"/>
              <a:ext cx="807720" cy="80772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0" name="Рисунок 79" descr="Изображение выглядит как предмет, объект&#10;&#10;Описание создано с высокой степенью достоверности">
              <a:extLst>
                <a:ext uri="{FF2B5EF4-FFF2-40B4-BE49-F238E27FC236}">
                  <a16:creationId xmlns:a16="http://schemas.microsoft.com/office/drawing/2014/main" xmlns="" id="{70FCC4F7-B038-41A6-AB09-B04A68312E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7154" y="2960377"/>
              <a:ext cx="624495" cy="624495"/>
            </a:xfrm>
            <a:prstGeom prst="rect">
              <a:avLst/>
            </a:prstGeom>
          </p:spPr>
        </p:pic>
      </p:grpSp>
      <p:grpSp>
        <p:nvGrpSpPr>
          <p:cNvPr id="81" name="Группа 80">
            <a:extLst>
              <a:ext uri="{FF2B5EF4-FFF2-40B4-BE49-F238E27FC236}">
                <a16:creationId xmlns:a16="http://schemas.microsoft.com/office/drawing/2014/main" xmlns="" id="{3CB296D3-58D3-4624-86E1-1B9B728423EA}"/>
              </a:ext>
            </a:extLst>
          </p:cNvPr>
          <p:cNvGrpSpPr/>
          <p:nvPr/>
        </p:nvGrpSpPr>
        <p:grpSpPr>
          <a:xfrm>
            <a:off x="6592153" y="1063250"/>
            <a:ext cx="360000" cy="360000"/>
            <a:chOff x="4753153" y="2868765"/>
            <a:chExt cx="807720" cy="807720"/>
          </a:xfrm>
        </p:grpSpPr>
        <p:sp>
          <p:nvSpPr>
            <p:cNvPr id="82" name="Овал 81">
              <a:extLst>
                <a:ext uri="{FF2B5EF4-FFF2-40B4-BE49-F238E27FC236}">
                  <a16:creationId xmlns:a16="http://schemas.microsoft.com/office/drawing/2014/main" xmlns="" id="{BCF82E91-C641-4549-9FF2-44AD9523B199}"/>
                </a:ext>
              </a:extLst>
            </p:cNvPr>
            <p:cNvSpPr/>
            <p:nvPr/>
          </p:nvSpPr>
          <p:spPr>
            <a:xfrm>
              <a:off x="4753153" y="2868765"/>
              <a:ext cx="807720" cy="80772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3" name="Рисунок 82" descr="Изображение выглядит как предмет, объект&#10;&#10;Описание создано с высокой степенью достоверности">
              <a:extLst>
                <a:ext uri="{FF2B5EF4-FFF2-40B4-BE49-F238E27FC236}">
                  <a16:creationId xmlns:a16="http://schemas.microsoft.com/office/drawing/2014/main" xmlns="" id="{2BC34372-8EF5-49D5-BD36-AE4D709CF6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44765" y="2960377"/>
              <a:ext cx="624495" cy="624495"/>
            </a:xfrm>
            <a:prstGeom prst="rect">
              <a:avLst/>
            </a:prstGeom>
          </p:spPr>
        </p:pic>
      </p:grp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xmlns="" id="{D23EDD69-B603-4A08-8348-846C529BD057}"/>
              </a:ext>
            </a:extLst>
          </p:cNvPr>
          <p:cNvSpPr/>
          <p:nvPr/>
        </p:nvSpPr>
        <p:spPr>
          <a:xfrm>
            <a:off x="789386" y="1014809"/>
            <a:ext cx="18153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Расчеты с поставщиками</a:t>
            </a:r>
          </a:p>
          <a:p>
            <a:r>
              <a:rPr lang="ru-RU" sz="1200" b="1" dirty="0"/>
              <a:t>ТРАДИЦИОННЫЙ</a:t>
            </a:r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xmlns="" id="{E7A6E6C1-478A-4A41-BF38-F97D5C75AC32}"/>
              </a:ext>
            </a:extLst>
          </p:cNvPr>
          <p:cNvSpPr/>
          <p:nvPr/>
        </p:nvSpPr>
        <p:spPr>
          <a:xfrm>
            <a:off x="6863505" y="1014809"/>
            <a:ext cx="23339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Расчеты с поставщиками </a:t>
            </a:r>
          </a:p>
          <a:p>
            <a:r>
              <a:rPr lang="ru-RU" sz="1200" b="1" dirty="0"/>
              <a:t>ЧЕРЕЗ </a:t>
            </a:r>
            <a:r>
              <a:rPr lang="ru-RU" sz="1200" b="1" dirty="0" smtClean="0"/>
              <a:t>КОНТРОЛЬНЫЙ СЧЕТ НДС</a:t>
            </a:r>
            <a:endParaRPr lang="ru-RU" sz="1200" b="1" dirty="0"/>
          </a:p>
        </p:txBody>
      </p:sp>
      <p:sp>
        <p:nvSpPr>
          <p:cNvPr id="92" name="Прямоугольник: скругленные углы 91">
            <a:extLst>
              <a:ext uri="{FF2B5EF4-FFF2-40B4-BE49-F238E27FC236}">
                <a16:creationId xmlns:a16="http://schemas.microsoft.com/office/drawing/2014/main" xmlns="" id="{1A9D85CF-C63B-4B62-95BC-5F9E5AFC5A16}"/>
              </a:ext>
            </a:extLst>
          </p:cNvPr>
          <p:cNvSpPr/>
          <p:nvPr/>
        </p:nvSpPr>
        <p:spPr>
          <a:xfrm>
            <a:off x="133351" y="4658748"/>
            <a:ext cx="4219231" cy="1234325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: скругленные углы 92">
            <a:extLst>
              <a:ext uri="{FF2B5EF4-FFF2-40B4-BE49-F238E27FC236}">
                <a16:creationId xmlns:a16="http://schemas.microsoft.com/office/drawing/2014/main" xmlns="" id="{8A44E9C6-BEDB-4BA2-9043-89F35024AE79}"/>
              </a:ext>
            </a:extLst>
          </p:cNvPr>
          <p:cNvSpPr/>
          <p:nvPr/>
        </p:nvSpPr>
        <p:spPr>
          <a:xfrm>
            <a:off x="4757856" y="4658748"/>
            <a:ext cx="4219231" cy="1234325"/>
          </a:xfrm>
          <a:prstGeom prst="round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6" name="Прямая со стрелкой 95">
            <a:extLst>
              <a:ext uri="{FF2B5EF4-FFF2-40B4-BE49-F238E27FC236}">
                <a16:creationId xmlns:a16="http://schemas.microsoft.com/office/drawing/2014/main" xmlns="" id="{2B83B42C-FB20-463E-8EEE-CF3B5B259C99}"/>
              </a:ext>
            </a:extLst>
          </p:cNvPr>
          <p:cNvCxnSpPr>
            <a:stCxn id="42" idx="4"/>
          </p:cNvCxnSpPr>
          <p:nvPr/>
        </p:nvCxnSpPr>
        <p:spPr>
          <a:xfrm>
            <a:off x="6794657" y="4317174"/>
            <a:ext cx="0" cy="341574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>
            <a:extLst>
              <a:ext uri="{FF2B5EF4-FFF2-40B4-BE49-F238E27FC236}">
                <a16:creationId xmlns:a16="http://schemas.microsoft.com/office/drawing/2014/main" xmlns="" id="{8F6E6F2C-F760-4264-9E93-6ABE53856D5A}"/>
              </a:ext>
            </a:extLst>
          </p:cNvPr>
          <p:cNvCxnSpPr/>
          <p:nvPr/>
        </p:nvCxnSpPr>
        <p:spPr>
          <a:xfrm>
            <a:off x="8531694" y="4317174"/>
            <a:ext cx="0" cy="341574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>
            <a:extLst>
              <a:ext uri="{FF2B5EF4-FFF2-40B4-BE49-F238E27FC236}">
                <a16:creationId xmlns:a16="http://schemas.microsoft.com/office/drawing/2014/main" xmlns="" id="{8A39B25B-90F9-402F-A084-10863D7BC0D0}"/>
              </a:ext>
            </a:extLst>
          </p:cNvPr>
          <p:cNvCxnSpPr/>
          <p:nvPr/>
        </p:nvCxnSpPr>
        <p:spPr>
          <a:xfrm>
            <a:off x="4136008" y="4317174"/>
            <a:ext cx="0" cy="341574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>
            <a:extLst>
              <a:ext uri="{FF2B5EF4-FFF2-40B4-BE49-F238E27FC236}">
                <a16:creationId xmlns:a16="http://schemas.microsoft.com/office/drawing/2014/main" xmlns="" id="{C60A4371-383E-4D1B-9738-8E3C75FBE245}"/>
              </a:ext>
            </a:extLst>
          </p:cNvPr>
          <p:cNvCxnSpPr>
            <a:cxnSpLocks/>
          </p:cNvCxnSpPr>
          <p:nvPr/>
        </p:nvCxnSpPr>
        <p:spPr>
          <a:xfrm>
            <a:off x="665200" y="4265208"/>
            <a:ext cx="0" cy="393540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>
            <a:extLst>
              <a:ext uri="{FF2B5EF4-FFF2-40B4-BE49-F238E27FC236}">
                <a16:creationId xmlns:a16="http://schemas.microsoft.com/office/drawing/2014/main" xmlns="" id="{888FA8F9-2A55-48CF-A40C-45350FBB3429}"/>
              </a:ext>
            </a:extLst>
          </p:cNvPr>
          <p:cNvCxnSpPr>
            <a:cxnSpLocks/>
          </p:cNvCxnSpPr>
          <p:nvPr/>
        </p:nvCxnSpPr>
        <p:spPr>
          <a:xfrm>
            <a:off x="3264018" y="3947443"/>
            <a:ext cx="0" cy="711305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xmlns="" id="{BFA69218-A20F-453E-B39E-FC9A9B322EAB}"/>
              </a:ext>
            </a:extLst>
          </p:cNvPr>
          <p:cNvSpPr/>
          <p:nvPr/>
        </p:nvSpPr>
        <p:spPr>
          <a:xfrm>
            <a:off x="569342" y="6149902"/>
            <a:ext cx="84407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Выстраивание цепочки поставок  с использованием  </a:t>
            </a:r>
            <a:r>
              <a:rPr lang="ru-RU" dirty="0" smtClean="0"/>
              <a:t>контрольного счета НДС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Высвобождение ресурсов КГД на  проведение проверок  </a:t>
            </a:r>
          </a:p>
        </p:txBody>
      </p:sp>
    </p:spTree>
    <p:extLst>
      <p:ext uri="{BB962C8B-B14F-4D97-AF65-F5344CB8AC3E}">
        <p14:creationId xmlns:p14="http://schemas.microsoft.com/office/powerpoint/2010/main" val="67323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56207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Возврат НДС из бюджета </a:t>
            </a: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692697"/>
            <a:ext cx="842493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sz="2800" b="1" dirty="0" smtClean="0"/>
              <a:t>Сегодня:</a:t>
            </a:r>
          </a:p>
          <a:p>
            <a:pPr indent="360363" algn="just"/>
            <a:r>
              <a:rPr lang="ru-RU" sz="2000" b="1" dirty="0" smtClean="0"/>
              <a:t>возврат НДС по оборотам, облагаемым по «0» ставке:</a:t>
            </a:r>
          </a:p>
          <a:p>
            <a:pPr indent="625475" algn="just"/>
            <a:r>
              <a:rPr lang="ru-RU" sz="2000" dirty="0" smtClean="0"/>
              <a:t>экспорт товаров</a:t>
            </a:r>
          </a:p>
          <a:p>
            <a:pPr indent="625475" algn="just"/>
            <a:r>
              <a:rPr lang="ru-RU" sz="2000" dirty="0" smtClean="0"/>
              <a:t>международные перевозки</a:t>
            </a:r>
          </a:p>
          <a:p>
            <a:pPr indent="625475" algn="just"/>
            <a:r>
              <a:rPr lang="ru-RU" sz="2000" dirty="0" smtClean="0"/>
              <a:t>реализация ГСМ, осуществляемой аэропортами </a:t>
            </a:r>
          </a:p>
          <a:p>
            <a:pPr indent="625475" algn="just"/>
            <a:r>
              <a:rPr lang="ru-RU" sz="2000" dirty="0" smtClean="0"/>
              <a:t>реализация товаров на территорию СЭЗ</a:t>
            </a:r>
          </a:p>
          <a:p>
            <a:pPr indent="625475" algn="just"/>
            <a:r>
              <a:rPr lang="ru-RU" sz="2000" dirty="0" smtClean="0"/>
              <a:t>реализация аффинированного  золота </a:t>
            </a:r>
            <a:endParaRPr lang="ru-RU" sz="1500" dirty="0" smtClean="0"/>
          </a:p>
          <a:p>
            <a:pPr algn="just"/>
            <a:endParaRPr lang="ru-RU" sz="1500" dirty="0" smtClean="0"/>
          </a:p>
          <a:p>
            <a:pPr indent="360363"/>
            <a:r>
              <a:rPr lang="ru-RU" sz="2800" b="1" dirty="0" smtClean="0"/>
              <a:t>Предлагается</a:t>
            </a:r>
            <a:r>
              <a:rPr lang="ru-RU" sz="2800" dirty="0" smtClean="0"/>
              <a:t>:</a:t>
            </a:r>
          </a:p>
          <a:p>
            <a:pPr marL="361950" algn="just">
              <a:buAutoNum type="arabicPeriod"/>
            </a:pPr>
            <a:r>
              <a:rPr lang="ru-RU" sz="2000" dirty="0" smtClean="0"/>
              <a:t>Альтернативный вариант возврата НДС с применением </a:t>
            </a:r>
            <a:r>
              <a:rPr lang="ru-RU" sz="2000" b="1" dirty="0" smtClean="0"/>
              <a:t>контрольного счета налога на добавленную стоимость</a:t>
            </a:r>
            <a:r>
              <a:rPr lang="ru-RU" sz="2000" dirty="0" smtClean="0"/>
              <a:t> </a:t>
            </a:r>
          </a:p>
          <a:p>
            <a:pPr indent="361950" algn="just"/>
            <a:endParaRPr lang="ru-RU" sz="2000" dirty="0" smtClean="0"/>
          </a:p>
          <a:p>
            <a:pPr indent="361950" algn="just"/>
            <a:r>
              <a:rPr lang="ru-RU" sz="2000" dirty="0" smtClean="0"/>
              <a:t>2. Осуществлять возврат дебетового НДС по приобретенным товарам </a:t>
            </a:r>
            <a:r>
              <a:rPr lang="ru-RU" sz="2000" b="1" dirty="0" smtClean="0"/>
              <a:t>внутри страны</a:t>
            </a:r>
            <a:r>
              <a:rPr lang="ru-RU" sz="2000" dirty="0" smtClean="0"/>
              <a:t> налогоплательщикам, не имеющим обороты, облагаемые по «0» ставке </a:t>
            </a:r>
          </a:p>
          <a:p>
            <a:pPr indent="361950" algn="just"/>
            <a:r>
              <a:rPr lang="ru-RU" sz="2000" dirty="0" smtClean="0"/>
              <a:t>Перечень таких товаров утверждается Постановлением Правительства РК. </a:t>
            </a:r>
          </a:p>
          <a:p>
            <a:pPr indent="361950" algn="just"/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18F9A82-4F1A-4168-8660-E5CF6B953934}" type="slidenum">
              <a:rPr lang="ru-RU" sz="1800" smtClean="0"/>
              <a:pPr/>
              <a:t>2</a:t>
            </a:fld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820472" cy="157018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Механизм возврата НДС из бюджета </a:t>
            </a:r>
            <a:b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</a:b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с применением контрольного счета НДС </a:t>
            </a:r>
            <a:b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</a:br>
            <a:r>
              <a:rPr lang="ru-RU" sz="3200" b="1" cap="all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в добровольном порядке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</a:b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могут применять налогоплательщики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при: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экспорте товаров</a:t>
            </a:r>
          </a:p>
          <a:p>
            <a:r>
              <a:rPr lang="ru-RU" dirty="0" smtClean="0"/>
              <a:t>реализации ГСМ, осуществляемой аэропортами </a:t>
            </a:r>
          </a:p>
          <a:p>
            <a:pPr algn="just"/>
            <a:r>
              <a:rPr lang="ru-RU" dirty="0" smtClean="0"/>
              <a:t>реализации товаров на территорию СЭЗ</a:t>
            </a:r>
          </a:p>
          <a:p>
            <a:pPr algn="just"/>
            <a:r>
              <a:rPr lang="ru-RU" dirty="0" smtClean="0"/>
              <a:t>реализации аффинированного  золота </a:t>
            </a:r>
          </a:p>
          <a:p>
            <a:pPr algn="just"/>
            <a:r>
              <a:rPr lang="ru-RU" dirty="0" smtClean="0"/>
              <a:t>приобретении </a:t>
            </a:r>
            <a:r>
              <a:rPr lang="ru-RU" b="1" dirty="0" smtClean="0"/>
              <a:t>внутри страны</a:t>
            </a:r>
            <a:r>
              <a:rPr lang="ru-RU" dirty="0" smtClean="0"/>
              <a:t> товаров, утвержденных ППРК (возврат дебетового НДС)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18F9A82-4F1A-4168-8660-E5CF6B953934}" type="slidenum">
              <a:rPr lang="ru-RU" sz="1800" smtClean="0"/>
              <a:pPr/>
              <a:t>3</a:t>
            </a:fld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800" b="1" dirty="0" smtClean="0">
                <a:solidFill>
                  <a:schemeClr val="accent4">
                    <a:lumMod val="75000"/>
                  </a:schemeClr>
                </a:solidFill>
              </a:rPr>
              <a:t>Контрольный счет НДС открывается в банках второго уровня для учета движения сумм НДС</a:t>
            </a:r>
            <a:endParaRPr lang="ru-RU" sz="3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AutoShape 43"/>
          <p:cNvSpPr>
            <a:spLocks noChangeArrowheads="1"/>
          </p:cNvSpPr>
          <p:nvPr/>
        </p:nvSpPr>
        <p:spPr bwMode="auto">
          <a:xfrm>
            <a:off x="3851920" y="2492896"/>
            <a:ext cx="1944216" cy="2016224"/>
          </a:xfrm>
          <a:prstGeom prst="can">
            <a:avLst>
              <a:gd name="adj" fmla="val 2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Контрольный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счет НДС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755576" y="3212976"/>
            <a:ext cx="27363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47664" y="1916832"/>
            <a:ext cx="989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Приход 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76256" y="1916832"/>
            <a:ext cx="87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Расход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2564904"/>
            <a:ext cx="2789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 расчетного счета самого </a:t>
            </a:r>
          </a:p>
          <a:p>
            <a:pPr algn="ctr"/>
            <a:r>
              <a:rPr lang="ru-RU" dirty="0" smtClean="0"/>
              <a:t>налогоплательщика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01136" y="3573016"/>
            <a:ext cx="2778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 контрольного  счета НДС</a:t>
            </a:r>
          </a:p>
          <a:p>
            <a:pPr algn="ctr"/>
            <a:r>
              <a:rPr lang="ru-RU" dirty="0" smtClean="0"/>
              <a:t> покупателя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827584" y="4149080"/>
            <a:ext cx="27363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940152" y="3284984"/>
            <a:ext cx="27363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68144" y="2348880"/>
            <a:ext cx="29620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в бюджет в счет уплаты НДС</a:t>
            </a:r>
          </a:p>
          <a:p>
            <a:pPr algn="ctr"/>
            <a:r>
              <a:rPr lang="ru-RU" dirty="0" smtClean="0"/>
              <a:t>(включая НДС на импорт</a:t>
            </a:r>
          </a:p>
          <a:p>
            <a:pPr algn="ctr"/>
            <a:r>
              <a:rPr lang="ru-RU" dirty="0" smtClean="0"/>
              <a:t> и за нерезидента)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191509" y="3646765"/>
            <a:ext cx="2295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на контрольный счет</a:t>
            </a:r>
          </a:p>
          <a:p>
            <a:pPr algn="ctr"/>
            <a:r>
              <a:rPr lang="ru-RU" dirty="0" smtClean="0"/>
              <a:t> поставщика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6012160" y="4221088"/>
            <a:ext cx="27363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39552" y="4985881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Перечисление только безналичным расчетом</a:t>
            </a:r>
          </a:p>
          <a:p>
            <a:pPr marL="266700" indent="-266700"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Возможность выставления инкассовых распоряжений органами государственных доходов на взыскание налоговой задолженности </a:t>
            </a:r>
          </a:p>
          <a:p>
            <a:pPr algn="just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18F9A82-4F1A-4168-8660-E5CF6B953934}" type="slidenum">
              <a:rPr lang="ru-RU" sz="1800" smtClean="0"/>
              <a:pPr/>
              <a:t>4</a:t>
            </a:fld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298178" y="44624"/>
            <a:ext cx="8783637" cy="64807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30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  <a:cs typeface="Arial" charset="0"/>
              </a:rPr>
              <a:t>Движение денег на контрольных счетах НДС</a:t>
            </a:r>
            <a:endParaRPr lang="ru-RU" sz="3000" b="1" dirty="0">
              <a:solidFill>
                <a:schemeClr val="accent4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73013" y="1124695"/>
            <a:ext cx="1332000" cy="6832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ТОО «А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Производитель</a:t>
            </a:r>
          </a:p>
          <a:p>
            <a:pPr algn="ctr"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оборудования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846545" y="1060874"/>
            <a:ext cx="1332000" cy="75527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ТОО «Б»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069325" y="1051941"/>
            <a:ext cx="1332000" cy="75527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ТОО «В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завод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18"/>
          <p:cNvSpPr>
            <a:spLocks noChangeArrowheads="1"/>
          </p:cNvSpPr>
          <p:nvPr/>
        </p:nvSpPr>
        <p:spPr bwMode="auto">
          <a:xfrm>
            <a:off x="2008076" y="1209862"/>
            <a:ext cx="1836000" cy="576064"/>
          </a:xfrm>
          <a:prstGeom prst="rightArrow">
            <a:avLst>
              <a:gd name="adj1" fmla="val 61630"/>
              <a:gd name="adj2" fmla="val 6818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ru-RU" sz="1000" b="1" dirty="0" smtClean="0">
                <a:latin typeface="Times New Roman" pitchFamily="18" charset="0"/>
              </a:rPr>
              <a:t>Продажа оборудования – </a:t>
            </a:r>
          </a:p>
          <a:p>
            <a:pPr algn="ctr"/>
            <a:r>
              <a:rPr lang="ru-RU" sz="1000" b="1" dirty="0" smtClean="0">
                <a:latin typeface="Times New Roman" pitchFamily="18" charset="0"/>
              </a:rPr>
              <a:t>112  тг  (</a:t>
            </a:r>
            <a:r>
              <a:rPr lang="ru-RU" sz="1000" b="1" dirty="0">
                <a:latin typeface="Times New Roman" pitchFamily="18" charset="0"/>
              </a:rPr>
              <a:t>в т.ч. НДС - 12 </a:t>
            </a:r>
            <a:r>
              <a:rPr lang="ru-RU" sz="1000" b="1" dirty="0" smtClean="0">
                <a:latin typeface="Times New Roman" pitchFamily="18" charset="0"/>
              </a:rPr>
              <a:t>тг) </a:t>
            </a:r>
            <a:endParaRPr lang="ru-RU" sz="1000" b="1" dirty="0">
              <a:latin typeface="Times New Roman" pitchFamily="18" charset="0"/>
            </a:endParaRPr>
          </a:p>
        </p:txBody>
      </p:sp>
      <p:sp>
        <p:nvSpPr>
          <p:cNvPr id="11" name="AutoShape 20"/>
          <p:cNvSpPr>
            <a:spLocks noChangeArrowheads="1"/>
          </p:cNvSpPr>
          <p:nvPr/>
        </p:nvSpPr>
        <p:spPr bwMode="auto">
          <a:xfrm>
            <a:off x="5177524" y="1179035"/>
            <a:ext cx="1857388" cy="576064"/>
          </a:xfrm>
          <a:prstGeom prst="rightArrow">
            <a:avLst>
              <a:gd name="adj1" fmla="val 65299"/>
              <a:gd name="adj2" fmla="val 6593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 sz="1000" b="1" dirty="0" smtClean="0">
                <a:latin typeface="Times New Roman" pitchFamily="18" charset="0"/>
              </a:rPr>
              <a:t>Продажа оборудования </a:t>
            </a:r>
            <a:r>
              <a:rPr lang="ru-RU" sz="1000" b="1" dirty="0">
                <a:latin typeface="Times New Roman" pitchFamily="18" charset="0"/>
              </a:rPr>
              <a:t>– </a:t>
            </a:r>
            <a:endParaRPr lang="ru-RU" sz="1000" b="1" dirty="0" smtClean="0">
              <a:latin typeface="Times New Roman" pitchFamily="18" charset="0"/>
            </a:endParaRPr>
          </a:p>
          <a:p>
            <a:pPr algn="ctr"/>
            <a:r>
              <a:rPr lang="ru-RU" sz="1000" b="1" dirty="0" smtClean="0">
                <a:latin typeface="Times New Roman" pitchFamily="18" charset="0"/>
              </a:rPr>
              <a:t>336  тг (</a:t>
            </a:r>
            <a:r>
              <a:rPr lang="ru-RU" sz="1000" b="1" dirty="0">
                <a:latin typeface="Times New Roman" pitchFamily="18" charset="0"/>
              </a:rPr>
              <a:t>в т.ч. НДС - 36 </a:t>
            </a:r>
            <a:r>
              <a:rPr lang="ru-RU" sz="1000" b="1" dirty="0" smtClean="0">
                <a:latin typeface="Times New Roman" pitchFamily="18" charset="0"/>
              </a:rPr>
              <a:t>тг) </a:t>
            </a:r>
            <a:endParaRPr lang="ru-RU" sz="1000" b="1" dirty="0">
              <a:latin typeface="Times New Roman" pitchFamily="18" charset="0"/>
            </a:endParaRPr>
          </a:p>
        </p:txBody>
      </p:sp>
      <p:sp>
        <p:nvSpPr>
          <p:cNvPr id="30" name="AutoShape 43"/>
          <p:cNvSpPr>
            <a:spLocks noChangeArrowheads="1"/>
          </p:cNvSpPr>
          <p:nvPr/>
        </p:nvSpPr>
        <p:spPr bwMode="auto">
          <a:xfrm>
            <a:off x="2428859" y="5900755"/>
            <a:ext cx="4000528" cy="668667"/>
          </a:xfrm>
          <a:prstGeom prst="can">
            <a:avLst>
              <a:gd name="adj" fmla="val 2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БЮДЖЕТ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Поступило 12 + 24 = 36 , возврат - 36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62"/>
          <p:cNvGrpSpPr/>
          <p:nvPr/>
        </p:nvGrpSpPr>
        <p:grpSpPr>
          <a:xfrm>
            <a:off x="7076827" y="3728467"/>
            <a:ext cx="1362349" cy="1656184"/>
            <a:chOff x="6924427" y="3747517"/>
            <a:chExt cx="1362349" cy="1656184"/>
          </a:xfrm>
        </p:grpSpPr>
        <p:sp>
          <p:nvSpPr>
            <p:cNvPr id="28" name="AutoShape 49"/>
            <p:cNvSpPr>
              <a:spLocks noChangeArrowheads="1"/>
            </p:cNvSpPr>
            <p:nvPr/>
          </p:nvSpPr>
          <p:spPr bwMode="auto">
            <a:xfrm>
              <a:off x="6924427" y="3747517"/>
              <a:ext cx="1362349" cy="1656184"/>
            </a:xfrm>
            <a:prstGeom prst="foldedCorner">
              <a:avLst>
                <a:gd name="adj" fmla="val 12500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just"/>
              <a:endParaRPr lang="ru-RU" sz="1000" b="1" dirty="0"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endParaRPr lang="ru-RU" sz="10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r>
                <a:rPr lang="ru-RU" sz="1000" b="1" dirty="0" smtClean="0">
                  <a:latin typeface="Times New Roman" pitchFamily="18" charset="0"/>
                  <a:cs typeface="Times New Roman" pitchFamily="18" charset="0"/>
                </a:rPr>
                <a:t>Декларация </a:t>
              </a:r>
              <a:r>
                <a:rPr lang="ru-RU" sz="1000" b="1" dirty="0">
                  <a:latin typeface="Times New Roman" pitchFamily="18" charset="0"/>
                  <a:cs typeface="Times New Roman" pitchFamily="18" charset="0"/>
                </a:rPr>
                <a:t>по НДС </a:t>
              </a:r>
            </a:p>
            <a:p>
              <a:pPr algn="just"/>
              <a:r>
                <a:rPr lang="ru-RU" sz="1000" b="1" dirty="0">
                  <a:latin typeface="Times New Roman" pitchFamily="18" charset="0"/>
                  <a:cs typeface="Times New Roman" pitchFamily="18" charset="0"/>
                </a:rPr>
                <a:t>ТОО «В»</a:t>
              </a:r>
            </a:p>
            <a:p>
              <a:pPr algn="just"/>
              <a:r>
                <a:rPr lang="ru-RU" sz="1000" b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just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Начисление      - </a:t>
              </a:r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 0 тг</a:t>
              </a:r>
              <a:endParaRPr lang="ru-RU" sz="1000" dirty="0"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endParaRPr lang="ru-RU" sz="1000" dirty="0"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Зачет                 - 36 </a:t>
              </a:r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тг</a:t>
              </a:r>
              <a:endParaRPr lang="ru-RU" sz="1000" dirty="0"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-----------------------------</a:t>
              </a:r>
            </a:p>
            <a:p>
              <a:pPr algn="just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Превышение </a:t>
              </a:r>
            </a:p>
            <a:p>
              <a:pPr algn="just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НДС          </a:t>
              </a:r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ru-RU" sz="1100" b="1" dirty="0" smtClean="0">
                  <a:latin typeface="Times New Roman" pitchFamily="18" charset="0"/>
                  <a:cs typeface="Times New Roman" pitchFamily="18" charset="0"/>
                </a:rPr>
                <a:t> -36 тг</a:t>
              </a:r>
              <a:endParaRPr lang="ru-RU" sz="1000" b="1" dirty="0"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endParaRPr lang="ru-RU" sz="1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Овал 35"/>
            <p:cNvSpPr/>
            <p:nvPr/>
          </p:nvSpPr>
          <p:spPr>
            <a:xfrm>
              <a:off x="7808168" y="4942776"/>
              <a:ext cx="396000" cy="396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3"/>
          <p:cNvGrpSpPr/>
          <p:nvPr/>
        </p:nvGrpSpPr>
        <p:grpSpPr>
          <a:xfrm>
            <a:off x="664418" y="2039516"/>
            <a:ext cx="1368549" cy="1513679"/>
            <a:chOff x="179388" y="1772816"/>
            <a:chExt cx="1368549" cy="1513679"/>
          </a:xfrm>
        </p:grpSpPr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>
              <a:off x="179388" y="1772816"/>
              <a:ext cx="1368425" cy="1008757"/>
            </a:xfrm>
            <a:prstGeom prst="can">
              <a:avLst>
                <a:gd name="adj" fmla="val 2424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11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endParaRPr lang="ru-RU" sz="1100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endParaRPr lang="ru-RU" sz="8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1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endParaRPr lang="ru-RU" sz="11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AutoShape 42"/>
            <p:cNvSpPr>
              <a:spLocks noChangeArrowheads="1"/>
            </p:cNvSpPr>
            <p:nvPr/>
          </p:nvSpPr>
          <p:spPr bwMode="auto">
            <a:xfrm>
              <a:off x="179512" y="1774495"/>
              <a:ext cx="1368425" cy="1512000"/>
            </a:xfrm>
            <a:prstGeom prst="can">
              <a:avLst>
                <a:gd name="adj" fmla="val 1744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1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100" dirty="0" smtClean="0">
                  <a:latin typeface="Times New Roman" pitchFamily="18" charset="0"/>
                  <a:cs typeface="Times New Roman" pitchFamily="18" charset="0"/>
                </a:rPr>
                <a:t>расчетный счет</a:t>
              </a:r>
            </a:p>
            <a:p>
              <a:pPr algn="ctr"/>
              <a:endParaRPr lang="ru-RU" sz="11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1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1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100" dirty="0">
                  <a:latin typeface="Times New Roman" pitchFamily="18" charset="0"/>
                  <a:cs typeface="Times New Roman" pitchFamily="18" charset="0"/>
                </a:rPr>
                <a:t>к</a:t>
              </a:r>
              <a:r>
                <a:rPr lang="ru-RU" sz="1100" dirty="0" smtClean="0">
                  <a:latin typeface="Times New Roman" pitchFamily="18" charset="0"/>
                  <a:cs typeface="Times New Roman" pitchFamily="18" charset="0"/>
                </a:rPr>
                <a:t>онтрольный</a:t>
              </a:r>
            </a:p>
            <a:p>
              <a:pPr algn="ctr"/>
              <a:r>
                <a:rPr lang="ru-RU" sz="1100" dirty="0" smtClean="0">
                  <a:latin typeface="Times New Roman" pitchFamily="18" charset="0"/>
                  <a:cs typeface="Times New Roman" pitchFamily="18" charset="0"/>
                </a:rPr>
                <a:t> счет НДС </a:t>
              </a:r>
            </a:p>
          </p:txBody>
        </p:sp>
      </p:grpSp>
      <p:grpSp>
        <p:nvGrpSpPr>
          <p:cNvPr id="4" name="Группа 67"/>
          <p:cNvGrpSpPr/>
          <p:nvPr/>
        </p:nvGrpSpPr>
        <p:grpSpPr>
          <a:xfrm>
            <a:off x="3819876" y="3724275"/>
            <a:ext cx="1368000" cy="1656000"/>
            <a:chOff x="3419872" y="3695700"/>
            <a:chExt cx="1368000" cy="1656000"/>
          </a:xfrm>
        </p:grpSpPr>
        <p:sp>
          <p:nvSpPr>
            <p:cNvPr id="52" name="AutoShape 49"/>
            <p:cNvSpPr>
              <a:spLocks noChangeArrowheads="1"/>
            </p:cNvSpPr>
            <p:nvPr/>
          </p:nvSpPr>
          <p:spPr bwMode="auto">
            <a:xfrm>
              <a:off x="3419872" y="3695700"/>
              <a:ext cx="1368000" cy="1656000"/>
            </a:xfrm>
            <a:prstGeom prst="foldedCorner">
              <a:avLst>
                <a:gd name="adj" fmla="val 12500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just"/>
              <a:endParaRPr lang="ru-RU" sz="1000" b="1" dirty="0"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r>
                <a:rPr lang="ru-RU" sz="1000" b="1" dirty="0">
                  <a:latin typeface="Times New Roman" pitchFamily="18" charset="0"/>
                  <a:cs typeface="Times New Roman" pitchFamily="18" charset="0"/>
                </a:rPr>
                <a:t>Декларация по НДС </a:t>
              </a:r>
            </a:p>
            <a:p>
              <a:pPr algn="just"/>
              <a:r>
                <a:rPr lang="ru-RU" sz="1000" b="1" dirty="0">
                  <a:latin typeface="Times New Roman" pitchFamily="18" charset="0"/>
                  <a:cs typeface="Times New Roman" pitchFamily="18" charset="0"/>
                </a:rPr>
                <a:t>ТОО «Б»</a:t>
              </a:r>
            </a:p>
            <a:p>
              <a:pPr algn="just"/>
              <a:r>
                <a:rPr lang="ru-RU" sz="1000" b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just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Начисление      - 36 </a:t>
              </a:r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тг</a:t>
              </a:r>
              <a:endParaRPr lang="ru-RU" sz="1000" dirty="0"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          минус</a:t>
              </a:r>
            </a:p>
            <a:p>
              <a:pPr algn="just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Зачет                 - 12 </a:t>
              </a:r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тг</a:t>
              </a:r>
              <a:endParaRPr lang="ru-RU" sz="1000" dirty="0"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-----------------------------</a:t>
              </a:r>
            </a:p>
            <a:p>
              <a:pPr algn="just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НДС к  уплате  </a:t>
              </a:r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100" b="1" dirty="0">
                  <a:latin typeface="Times New Roman" pitchFamily="18" charset="0"/>
                  <a:cs typeface="Times New Roman" pitchFamily="18" charset="0"/>
                </a:rPr>
                <a:t>24 </a:t>
              </a:r>
              <a:r>
                <a:rPr lang="ru-RU" sz="1100" b="1" dirty="0" smtClean="0">
                  <a:latin typeface="Times New Roman" pitchFamily="18" charset="0"/>
                  <a:cs typeface="Times New Roman" pitchFamily="18" charset="0"/>
                </a:rPr>
                <a:t>тг</a:t>
              </a:r>
              <a:endParaRPr lang="ru-RU" sz="1100" b="1" dirty="0"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endParaRPr lang="ru-RU" sz="1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Овал 59"/>
            <p:cNvSpPr/>
            <p:nvPr/>
          </p:nvSpPr>
          <p:spPr>
            <a:xfrm>
              <a:off x="4322068" y="4771628"/>
              <a:ext cx="396000" cy="39600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66"/>
          <p:cNvGrpSpPr/>
          <p:nvPr/>
        </p:nvGrpSpPr>
        <p:grpSpPr>
          <a:xfrm>
            <a:off x="665564" y="3729608"/>
            <a:ext cx="1368000" cy="1656000"/>
            <a:chOff x="256734" y="3815333"/>
            <a:chExt cx="1368000" cy="1656000"/>
          </a:xfrm>
        </p:grpSpPr>
        <p:sp>
          <p:nvSpPr>
            <p:cNvPr id="17" name="AutoShape 28"/>
            <p:cNvSpPr>
              <a:spLocks noChangeArrowheads="1"/>
            </p:cNvSpPr>
            <p:nvPr/>
          </p:nvSpPr>
          <p:spPr bwMode="auto">
            <a:xfrm>
              <a:off x="256734" y="3815333"/>
              <a:ext cx="1368000" cy="1656000"/>
            </a:xfrm>
            <a:prstGeom prst="foldedCorner">
              <a:avLst>
                <a:gd name="adj" fmla="val 12500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defRPr/>
              </a:pPr>
              <a:endParaRPr lang="ru-RU" sz="1000" b="1" dirty="0">
                <a:latin typeface="Times New Roman" pitchFamily="18" charset="0"/>
                <a:cs typeface="Times New Roman" pitchFamily="18" charset="0"/>
              </a:endParaRPr>
            </a:p>
            <a:p>
              <a:pPr algn="just">
                <a:defRPr/>
              </a:pPr>
              <a:r>
                <a:rPr lang="ru-RU" sz="1000" b="1" dirty="0">
                  <a:latin typeface="Times New Roman" pitchFamily="18" charset="0"/>
                  <a:cs typeface="Times New Roman" pitchFamily="18" charset="0"/>
                </a:rPr>
                <a:t>Декларация по НДС </a:t>
              </a:r>
            </a:p>
            <a:p>
              <a:pPr algn="just">
                <a:defRPr/>
              </a:pPr>
              <a:r>
                <a:rPr lang="ru-RU" sz="1000" b="1" dirty="0">
                  <a:latin typeface="Times New Roman" pitchFamily="18" charset="0"/>
                  <a:cs typeface="Times New Roman" pitchFamily="18" charset="0"/>
                </a:rPr>
                <a:t>ТОО «А»</a:t>
              </a:r>
            </a:p>
            <a:p>
              <a:pPr algn="just">
                <a:defRPr/>
              </a:pPr>
              <a:r>
                <a:rPr lang="ru-RU" sz="1000" b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just">
                <a:defRPr/>
              </a:pPr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Начисление      - 12 </a:t>
              </a:r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тг</a:t>
              </a:r>
              <a:endParaRPr lang="ru-RU" sz="1000" dirty="0">
                <a:latin typeface="Times New Roman" pitchFamily="18" charset="0"/>
                <a:cs typeface="Times New Roman" pitchFamily="18" charset="0"/>
              </a:endParaRPr>
            </a:p>
            <a:p>
              <a:pPr algn="just">
                <a:defRPr/>
              </a:pPr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          минус</a:t>
              </a:r>
            </a:p>
            <a:p>
              <a:pPr algn="just">
                <a:defRPr/>
              </a:pPr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Зачет                 - 0 </a:t>
              </a:r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тг</a:t>
              </a:r>
              <a:endParaRPr lang="ru-RU" sz="1000" dirty="0">
                <a:latin typeface="Times New Roman" pitchFamily="18" charset="0"/>
                <a:cs typeface="Times New Roman" pitchFamily="18" charset="0"/>
              </a:endParaRPr>
            </a:p>
            <a:p>
              <a:pPr algn="just">
                <a:defRPr/>
              </a:pPr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-----------------------------</a:t>
              </a:r>
            </a:p>
            <a:p>
              <a:pPr algn="just">
                <a:defRPr/>
              </a:pPr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НДС к  уплате  </a:t>
              </a:r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b="1" dirty="0">
                  <a:latin typeface="Times New Roman" pitchFamily="18" charset="0"/>
                  <a:cs typeface="Times New Roman" pitchFamily="18" charset="0"/>
                </a:rPr>
                <a:t>12 </a:t>
              </a: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тг</a:t>
              </a:r>
              <a:endParaRPr lang="ru-RU" sz="1000" b="1" dirty="0">
                <a:latin typeface="Times New Roman" pitchFamily="18" charset="0"/>
                <a:cs typeface="Times New Roman" pitchFamily="18" charset="0"/>
              </a:endParaRPr>
            </a:p>
            <a:p>
              <a:pPr algn="just">
                <a:defRPr/>
              </a:pPr>
              <a:endParaRPr lang="ru-RU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Овал 60"/>
            <p:cNvSpPr/>
            <p:nvPr/>
          </p:nvSpPr>
          <p:spPr>
            <a:xfrm>
              <a:off x="1184901" y="4885928"/>
              <a:ext cx="396000" cy="39600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8598056" y="26303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36</a:t>
            </a:r>
            <a:endParaRPr lang="ru-RU" sz="1600" b="1" dirty="0"/>
          </a:p>
        </p:txBody>
      </p:sp>
      <p:grpSp>
        <p:nvGrpSpPr>
          <p:cNvPr id="12" name="Группа 79"/>
          <p:cNvGrpSpPr/>
          <p:nvPr/>
        </p:nvGrpSpPr>
        <p:grpSpPr>
          <a:xfrm>
            <a:off x="3824358" y="2052626"/>
            <a:ext cx="1368425" cy="1513679"/>
            <a:chOff x="3481504" y="2052626"/>
            <a:chExt cx="1368425" cy="1513679"/>
          </a:xfrm>
        </p:grpSpPr>
        <p:sp>
          <p:nvSpPr>
            <p:cNvPr id="33" name="AutoShape 10"/>
            <p:cNvSpPr>
              <a:spLocks noChangeArrowheads="1"/>
            </p:cNvSpPr>
            <p:nvPr/>
          </p:nvSpPr>
          <p:spPr bwMode="auto">
            <a:xfrm>
              <a:off x="3483089" y="2052626"/>
              <a:ext cx="1360800" cy="1008757"/>
            </a:xfrm>
            <a:prstGeom prst="can">
              <a:avLst>
                <a:gd name="adj" fmla="val 2424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11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endParaRPr lang="ru-RU" sz="1100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endParaRPr lang="ru-RU" sz="8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1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endParaRPr lang="ru-RU" sz="11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AutoShape 42"/>
            <p:cNvSpPr>
              <a:spLocks noChangeArrowheads="1"/>
            </p:cNvSpPr>
            <p:nvPr/>
          </p:nvSpPr>
          <p:spPr bwMode="auto">
            <a:xfrm>
              <a:off x="3481504" y="2054305"/>
              <a:ext cx="1368425" cy="1512000"/>
            </a:xfrm>
            <a:prstGeom prst="can">
              <a:avLst>
                <a:gd name="adj" fmla="val 1744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1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100" dirty="0" smtClean="0">
                  <a:latin typeface="Times New Roman" pitchFamily="18" charset="0"/>
                  <a:cs typeface="Times New Roman" pitchFamily="18" charset="0"/>
                </a:rPr>
                <a:t>расчетный счет</a:t>
              </a:r>
            </a:p>
            <a:p>
              <a:pPr algn="ctr"/>
              <a:endParaRPr lang="ru-RU" sz="11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1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1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100" dirty="0">
                  <a:latin typeface="Times New Roman" pitchFamily="18" charset="0"/>
                  <a:cs typeface="Times New Roman" pitchFamily="18" charset="0"/>
                </a:rPr>
                <a:t>к</a:t>
              </a:r>
              <a:r>
                <a:rPr lang="ru-RU" sz="1100" dirty="0" smtClean="0">
                  <a:latin typeface="Times New Roman" pitchFamily="18" charset="0"/>
                  <a:cs typeface="Times New Roman" pitchFamily="18" charset="0"/>
                </a:rPr>
                <a:t>онтрольный</a:t>
              </a:r>
              <a:endParaRPr lang="ru-RU" sz="11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100" dirty="0">
                  <a:latin typeface="Times New Roman" pitchFamily="18" charset="0"/>
                  <a:cs typeface="Times New Roman" pitchFamily="18" charset="0"/>
                </a:rPr>
                <a:t> счет НДС </a:t>
              </a:r>
            </a:p>
          </p:txBody>
        </p:sp>
      </p:grpSp>
      <p:cxnSp>
        <p:nvCxnSpPr>
          <p:cNvPr id="71" name="Скругленная соединительная линия 70"/>
          <p:cNvCxnSpPr/>
          <p:nvPr/>
        </p:nvCxnSpPr>
        <p:spPr>
          <a:xfrm rot="180000">
            <a:off x="8421464" y="2558102"/>
            <a:ext cx="12700" cy="576064"/>
          </a:xfrm>
          <a:prstGeom prst="curvedConnector3">
            <a:avLst>
              <a:gd name="adj1" fmla="val 1800000"/>
            </a:avLst>
          </a:prstGeom>
          <a:ln w="285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utoShape 10"/>
          <p:cNvSpPr>
            <a:spLocks noChangeArrowheads="1"/>
          </p:cNvSpPr>
          <p:nvPr/>
        </p:nvSpPr>
        <p:spPr bwMode="auto">
          <a:xfrm>
            <a:off x="7051577" y="2019290"/>
            <a:ext cx="1368425" cy="1008757"/>
          </a:xfrm>
          <a:prstGeom prst="can">
            <a:avLst>
              <a:gd name="adj" fmla="val 2424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AutoShape 42"/>
          <p:cNvSpPr>
            <a:spLocks noChangeArrowheads="1"/>
          </p:cNvSpPr>
          <p:nvPr/>
        </p:nvSpPr>
        <p:spPr bwMode="auto">
          <a:xfrm>
            <a:off x="7051701" y="2020969"/>
            <a:ext cx="1368425" cy="1512000"/>
          </a:xfrm>
          <a:prstGeom prst="can">
            <a:avLst>
              <a:gd name="adj" fmla="val 1744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расчетный счет</a:t>
            </a:r>
          </a:p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контрольный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счет НДС 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2658167" y="2275746"/>
            <a:ext cx="6225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100 тг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448736" y="2780928"/>
            <a:ext cx="11416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тг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(НДС)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870776" y="2275151"/>
            <a:ext cx="6222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300 тг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653439" y="2766437"/>
            <a:ext cx="1141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36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тг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(НДС)</a:t>
            </a:r>
          </a:p>
          <a:p>
            <a:pPr algn="ctr"/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 rot="10800000">
            <a:off x="5410431" y="2500307"/>
            <a:ext cx="1440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10800000">
            <a:off x="5410431" y="3085480"/>
            <a:ext cx="1440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10800000">
            <a:off x="2210714" y="2500306"/>
            <a:ext cx="1440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10800000">
            <a:off x="2200775" y="3105357"/>
            <a:ext cx="1440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рямоугольник 90"/>
          <p:cNvSpPr/>
          <p:nvPr/>
        </p:nvSpPr>
        <p:spPr>
          <a:xfrm rot="5400000">
            <a:off x="2415440" y="4520217"/>
            <a:ext cx="11079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4965B"/>
                </a:solidFill>
                <a:latin typeface="Arial" pitchFamily="34" charset="0"/>
                <a:cs typeface="Arial" pitchFamily="34" charset="0"/>
              </a:rPr>
              <a:t>12 </a:t>
            </a:r>
            <a:r>
              <a:rPr lang="ru-RU" sz="1600" b="1" dirty="0" err="1" smtClean="0">
                <a:solidFill>
                  <a:srgbClr val="04965B"/>
                </a:solidFill>
                <a:latin typeface="Arial" pitchFamily="34" charset="0"/>
                <a:cs typeface="Arial" pitchFamily="34" charset="0"/>
              </a:rPr>
              <a:t>тг</a:t>
            </a:r>
            <a:r>
              <a:rPr lang="ru-RU" sz="1600" b="1" dirty="0" smtClean="0">
                <a:solidFill>
                  <a:srgbClr val="04965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(НДС)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 rot="5400000">
            <a:off x="5559601" y="4579620"/>
            <a:ext cx="11416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4965B"/>
                </a:solidFill>
                <a:latin typeface="Arial" pitchFamily="34" charset="0"/>
                <a:cs typeface="Arial" pitchFamily="34" charset="0"/>
              </a:rPr>
              <a:t>24 </a:t>
            </a:r>
            <a:r>
              <a:rPr lang="ru-RU" sz="1600" b="1" dirty="0" err="1" smtClean="0">
                <a:solidFill>
                  <a:srgbClr val="04965B"/>
                </a:solidFill>
                <a:latin typeface="Arial" pitchFamily="34" charset="0"/>
                <a:cs typeface="Arial" pitchFamily="34" charset="0"/>
              </a:rPr>
              <a:t>тг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(НДС)</a:t>
            </a:r>
            <a:endParaRPr lang="ru-RU" sz="1200" b="1" dirty="0">
              <a:solidFill>
                <a:srgbClr val="04965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7141032" y="5896534"/>
            <a:ext cx="11416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36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тг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(НДС)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олилиния 104"/>
          <p:cNvSpPr/>
          <p:nvPr/>
        </p:nvSpPr>
        <p:spPr>
          <a:xfrm>
            <a:off x="6422570" y="2340429"/>
            <a:ext cx="2578585" cy="3929742"/>
          </a:xfrm>
          <a:custGeom>
            <a:avLst/>
            <a:gdLst>
              <a:gd name="connsiteX0" fmla="*/ 0 w 2525486"/>
              <a:gd name="connsiteY0" fmla="*/ 3929742 h 3929742"/>
              <a:gd name="connsiteX1" fmla="*/ 2525486 w 2525486"/>
              <a:gd name="connsiteY1" fmla="*/ 3929742 h 3929742"/>
              <a:gd name="connsiteX2" fmla="*/ 2503715 w 2525486"/>
              <a:gd name="connsiteY2" fmla="*/ 0 h 3929742"/>
              <a:gd name="connsiteX3" fmla="*/ 2002972 w 2525486"/>
              <a:gd name="connsiteY3" fmla="*/ 0 h 392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5486" h="3929742">
                <a:moveTo>
                  <a:pt x="0" y="3929742"/>
                </a:moveTo>
                <a:lnTo>
                  <a:pt x="2525486" y="3929742"/>
                </a:lnTo>
                <a:lnTo>
                  <a:pt x="2503715" y="0"/>
                </a:lnTo>
                <a:lnTo>
                  <a:pt x="2002972" y="0"/>
                </a:lnTo>
              </a:path>
            </a:pathLst>
          </a:cu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олилиния 106"/>
          <p:cNvSpPr/>
          <p:nvPr/>
        </p:nvSpPr>
        <p:spPr>
          <a:xfrm>
            <a:off x="5192486" y="3331029"/>
            <a:ext cx="713599" cy="2601685"/>
          </a:xfrm>
          <a:custGeom>
            <a:avLst/>
            <a:gdLst>
              <a:gd name="connsiteX0" fmla="*/ 0 w 707571"/>
              <a:gd name="connsiteY0" fmla="*/ 32658 h 2634343"/>
              <a:gd name="connsiteX1" fmla="*/ 642257 w 707571"/>
              <a:gd name="connsiteY1" fmla="*/ 43543 h 2634343"/>
              <a:gd name="connsiteX2" fmla="*/ 631371 w 707571"/>
              <a:gd name="connsiteY2" fmla="*/ 0 h 2634343"/>
              <a:gd name="connsiteX3" fmla="*/ 587828 w 707571"/>
              <a:gd name="connsiteY3" fmla="*/ 21772 h 2634343"/>
              <a:gd name="connsiteX4" fmla="*/ 522514 w 707571"/>
              <a:gd name="connsiteY4" fmla="*/ 54429 h 2634343"/>
              <a:gd name="connsiteX5" fmla="*/ 478971 w 707571"/>
              <a:gd name="connsiteY5" fmla="*/ 65315 h 2634343"/>
              <a:gd name="connsiteX6" fmla="*/ 707571 w 707571"/>
              <a:gd name="connsiteY6" fmla="*/ 544286 h 2634343"/>
              <a:gd name="connsiteX7" fmla="*/ 707571 w 707571"/>
              <a:gd name="connsiteY7" fmla="*/ 2634343 h 2634343"/>
              <a:gd name="connsiteX0" fmla="*/ 0 w 707571"/>
              <a:gd name="connsiteY0" fmla="*/ 32658 h 2634343"/>
              <a:gd name="connsiteX1" fmla="*/ 642257 w 707571"/>
              <a:gd name="connsiteY1" fmla="*/ 43543 h 2634343"/>
              <a:gd name="connsiteX2" fmla="*/ 631371 w 707571"/>
              <a:gd name="connsiteY2" fmla="*/ 0 h 2634343"/>
              <a:gd name="connsiteX3" fmla="*/ 522514 w 707571"/>
              <a:gd name="connsiteY3" fmla="*/ 54429 h 2634343"/>
              <a:gd name="connsiteX4" fmla="*/ 478971 w 707571"/>
              <a:gd name="connsiteY4" fmla="*/ 65315 h 2634343"/>
              <a:gd name="connsiteX5" fmla="*/ 707571 w 707571"/>
              <a:gd name="connsiteY5" fmla="*/ 544286 h 2634343"/>
              <a:gd name="connsiteX6" fmla="*/ 707571 w 707571"/>
              <a:gd name="connsiteY6" fmla="*/ 2634343 h 2634343"/>
              <a:gd name="connsiteX0" fmla="*/ 0 w 729343"/>
              <a:gd name="connsiteY0" fmla="*/ 0 h 2601685"/>
              <a:gd name="connsiteX1" fmla="*/ 642257 w 729343"/>
              <a:gd name="connsiteY1" fmla="*/ 10885 h 2601685"/>
              <a:gd name="connsiteX2" fmla="*/ 522514 w 729343"/>
              <a:gd name="connsiteY2" fmla="*/ 21771 h 2601685"/>
              <a:gd name="connsiteX3" fmla="*/ 478971 w 729343"/>
              <a:gd name="connsiteY3" fmla="*/ 32657 h 2601685"/>
              <a:gd name="connsiteX4" fmla="*/ 707571 w 729343"/>
              <a:gd name="connsiteY4" fmla="*/ 511628 h 2601685"/>
              <a:gd name="connsiteX5" fmla="*/ 707571 w 729343"/>
              <a:gd name="connsiteY5" fmla="*/ 2601685 h 2601685"/>
              <a:gd name="connsiteX0" fmla="*/ 0 w 729343"/>
              <a:gd name="connsiteY0" fmla="*/ 0 h 2601685"/>
              <a:gd name="connsiteX1" fmla="*/ 642257 w 729343"/>
              <a:gd name="connsiteY1" fmla="*/ 10885 h 2601685"/>
              <a:gd name="connsiteX2" fmla="*/ 522514 w 729343"/>
              <a:gd name="connsiteY2" fmla="*/ 21771 h 2601685"/>
              <a:gd name="connsiteX3" fmla="*/ 707571 w 729343"/>
              <a:gd name="connsiteY3" fmla="*/ 511628 h 2601685"/>
              <a:gd name="connsiteX4" fmla="*/ 707571 w 729343"/>
              <a:gd name="connsiteY4" fmla="*/ 2601685 h 2601685"/>
              <a:gd name="connsiteX0" fmla="*/ 0 w 760185"/>
              <a:gd name="connsiteY0" fmla="*/ 0 h 2601685"/>
              <a:gd name="connsiteX1" fmla="*/ 642257 w 760185"/>
              <a:gd name="connsiteY1" fmla="*/ 10885 h 2601685"/>
              <a:gd name="connsiteX2" fmla="*/ 707571 w 760185"/>
              <a:gd name="connsiteY2" fmla="*/ 511628 h 2601685"/>
              <a:gd name="connsiteX3" fmla="*/ 707571 w 760185"/>
              <a:gd name="connsiteY3" fmla="*/ 2601685 h 2601685"/>
              <a:gd name="connsiteX0" fmla="*/ 0 w 707571"/>
              <a:gd name="connsiteY0" fmla="*/ 0 h 2601685"/>
              <a:gd name="connsiteX1" fmla="*/ 642257 w 707571"/>
              <a:gd name="connsiteY1" fmla="*/ 10885 h 2601685"/>
              <a:gd name="connsiteX2" fmla="*/ 707571 w 707571"/>
              <a:gd name="connsiteY2" fmla="*/ 511628 h 2601685"/>
              <a:gd name="connsiteX3" fmla="*/ 707571 w 707571"/>
              <a:gd name="connsiteY3" fmla="*/ 2601685 h 2601685"/>
              <a:gd name="connsiteX0" fmla="*/ 0 w 785101"/>
              <a:gd name="connsiteY0" fmla="*/ 0 h 2601685"/>
              <a:gd name="connsiteX1" fmla="*/ 785101 w 785101"/>
              <a:gd name="connsiteY1" fmla="*/ 10885 h 2601685"/>
              <a:gd name="connsiteX2" fmla="*/ 707571 w 785101"/>
              <a:gd name="connsiteY2" fmla="*/ 511628 h 2601685"/>
              <a:gd name="connsiteX3" fmla="*/ 707571 w 785101"/>
              <a:gd name="connsiteY3" fmla="*/ 2601685 h 2601685"/>
              <a:gd name="connsiteX0" fmla="*/ 0 w 785101"/>
              <a:gd name="connsiteY0" fmla="*/ 0 h 2601685"/>
              <a:gd name="connsiteX1" fmla="*/ 785101 w 785101"/>
              <a:gd name="connsiteY1" fmla="*/ 10885 h 2601685"/>
              <a:gd name="connsiteX2" fmla="*/ 707571 w 785101"/>
              <a:gd name="connsiteY2" fmla="*/ 511628 h 2601685"/>
              <a:gd name="connsiteX3" fmla="*/ 707571 w 785101"/>
              <a:gd name="connsiteY3" fmla="*/ 2601685 h 2601685"/>
              <a:gd name="connsiteX0" fmla="*/ 0 w 707571"/>
              <a:gd name="connsiteY0" fmla="*/ 0 h 2601685"/>
              <a:gd name="connsiteX1" fmla="*/ 642193 w 707571"/>
              <a:gd name="connsiteY1" fmla="*/ 10885 h 2601685"/>
              <a:gd name="connsiteX2" fmla="*/ 707571 w 707571"/>
              <a:gd name="connsiteY2" fmla="*/ 511628 h 2601685"/>
              <a:gd name="connsiteX3" fmla="*/ 707571 w 707571"/>
              <a:gd name="connsiteY3" fmla="*/ 2601685 h 2601685"/>
              <a:gd name="connsiteX0" fmla="*/ 0 w 713599"/>
              <a:gd name="connsiteY0" fmla="*/ 0 h 2601685"/>
              <a:gd name="connsiteX1" fmla="*/ 713599 w 713599"/>
              <a:gd name="connsiteY1" fmla="*/ 10885 h 2601685"/>
              <a:gd name="connsiteX2" fmla="*/ 707571 w 713599"/>
              <a:gd name="connsiteY2" fmla="*/ 511628 h 2601685"/>
              <a:gd name="connsiteX3" fmla="*/ 707571 w 713599"/>
              <a:gd name="connsiteY3" fmla="*/ 2601685 h 2601685"/>
              <a:gd name="connsiteX0" fmla="*/ 0 w 713599"/>
              <a:gd name="connsiteY0" fmla="*/ 0 h 2601685"/>
              <a:gd name="connsiteX1" fmla="*/ 713599 w 713599"/>
              <a:gd name="connsiteY1" fmla="*/ 10885 h 2601685"/>
              <a:gd name="connsiteX2" fmla="*/ 707571 w 713599"/>
              <a:gd name="connsiteY2" fmla="*/ 511628 h 2601685"/>
              <a:gd name="connsiteX3" fmla="*/ 707571 w 713599"/>
              <a:gd name="connsiteY3" fmla="*/ 2601685 h 2601685"/>
              <a:gd name="connsiteX0" fmla="*/ 0 w 713599"/>
              <a:gd name="connsiteY0" fmla="*/ 0 h 2601685"/>
              <a:gd name="connsiteX1" fmla="*/ 713599 w 713599"/>
              <a:gd name="connsiteY1" fmla="*/ 10885 h 2601685"/>
              <a:gd name="connsiteX2" fmla="*/ 707571 w 713599"/>
              <a:gd name="connsiteY2" fmla="*/ 511628 h 2601685"/>
              <a:gd name="connsiteX3" fmla="*/ 707571 w 713599"/>
              <a:gd name="connsiteY3" fmla="*/ 2601685 h 2601685"/>
              <a:gd name="connsiteX0" fmla="*/ 0 w 713599"/>
              <a:gd name="connsiteY0" fmla="*/ 0 h 2601685"/>
              <a:gd name="connsiteX1" fmla="*/ 713599 w 713599"/>
              <a:gd name="connsiteY1" fmla="*/ 10885 h 2601685"/>
              <a:gd name="connsiteX2" fmla="*/ 707571 w 713599"/>
              <a:gd name="connsiteY2" fmla="*/ 511628 h 2601685"/>
              <a:gd name="connsiteX3" fmla="*/ 707571 w 713599"/>
              <a:gd name="connsiteY3" fmla="*/ 2601685 h 2601685"/>
              <a:gd name="connsiteX0" fmla="*/ 0 w 713599"/>
              <a:gd name="connsiteY0" fmla="*/ 0 h 2601685"/>
              <a:gd name="connsiteX1" fmla="*/ 713599 w 713599"/>
              <a:gd name="connsiteY1" fmla="*/ 10885 h 2601685"/>
              <a:gd name="connsiteX2" fmla="*/ 707571 w 713599"/>
              <a:gd name="connsiteY2" fmla="*/ 511628 h 2601685"/>
              <a:gd name="connsiteX3" fmla="*/ 707571 w 713599"/>
              <a:gd name="connsiteY3" fmla="*/ 2601685 h 2601685"/>
              <a:gd name="connsiteX0" fmla="*/ 0 w 713599"/>
              <a:gd name="connsiteY0" fmla="*/ 0 h 2601685"/>
              <a:gd name="connsiteX1" fmla="*/ 713599 w 713599"/>
              <a:gd name="connsiteY1" fmla="*/ 10885 h 2601685"/>
              <a:gd name="connsiteX2" fmla="*/ 707571 w 713599"/>
              <a:gd name="connsiteY2" fmla="*/ 511628 h 2601685"/>
              <a:gd name="connsiteX3" fmla="*/ 707571 w 713599"/>
              <a:gd name="connsiteY3" fmla="*/ 2601685 h 2601685"/>
              <a:gd name="connsiteX0" fmla="*/ 0 w 713599"/>
              <a:gd name="connsiteY0" fmla="*/ 0 h 2601685"/>
              <a:gd name="connsiteX1" fmla="*/ 713599 w 713599"/>
              <a:gd name="connsiteY1" fmla="*/ 10885 h 2601685"/>
              <a:gd name="connsiteX2" fmla="*/ 707571 w 713599"/>
              <a:gd name="connsiteY2" fmla="*/ 511628 h 2601685"/>
              <a:gd name="connsiteX3" fmla="*/ 707571 w 713599"/>
              <a:gd name="connsiteY3" fmla="*/ 2601685 h 2601685"/>
              <a:gd name="connsiteX0" fmla="*/ 0 w 713599"/>
              <a:gd name="connsiteY0" fmla="*/ 0 h 2601685"/>
              <a:gd name="connsiteX1" fmla="*/ 713599 w 713599"/>
              <a:gd name="connsiteY1" fmla="*/ 10885 h 2601685"/>
              <a:gd name="connsiteX2" fmla="*/ 707571 w 713599"/>
              <a:gd name="connsiteY2" fmla="*/ 511628 h 2601685"/>
              <a:gd name="connsiteX3" fmla="*/ 707571 w 713599"/>
              <a:gd name="connsiteY3" fmla="*/ 2601685 h 2601685"/>
              <a:gd name="connsiteX0" fmla="*/ 0 w 713599"/>
              <a:gd name="connsiteY0" fmla="*/ 0 h 2601685"/>
              <a:gd name="connsiteX1" fmla="*/ 0 w 713599"/>
              <a:gd name="connsiteY1" fmla="*/ 3628 h 2601685"/>
              <a:gd name="connsiteX2" fmla="*/ 713599 w 713599"/>
              <a:gd name="connsiteY2" fmla="*/ 10885 h 2601685"/>
              <a:gd name="connsiteX3" fmla="*/ 707571 w 713599"/>
              <a:gd name="connsiteY3" fmla="*/ 511628 h 2601685"/>
              <a:gd name="connsiteX4" fmla="*/ 707571 w 713599"/>
              <a:gd name="connsiteY4" fmla="*/ 2601685 h 2601685"/>
              <a:gd name="connsiteX0" fmla="*/ 0 w 713599"/>
              <a:gd name="connsiteY0" fmla="*/ 0 h 2601685"/>
              <a:gd name="connsiteX1" fmla="*/ 0 w 713599"/>
              <a:gd name="connsiteY1" fmla="*/ 3628 h 2601685"/>
              <a:gd name="connsiteX2" fmla="*/ 713599 w 713599"/>
              <a:gd name="connsiteY2" fmla="*/ 10885 h 2601685"/>
              <a:gd name="connsiteX3" fmla="*/ 707571 w 713599"/>
              <a:gd name="connsiteY3" fmla="*/ 511628 h 2601685"/>
              <a:gd name="connsiteX4" fmla="*/ 707571 w 713599"/>
              <a:gd name="connsiteY4" fmla="*/ 2601685 h 2601685"/>
              <a:gd name="connsiteX0" fmla="*/ 0 w 713599"/>
              <a:gd name="connsiteY0" fmla="*/ 0 h 2601685"/>
              <a:gd name="connsiteX1" fmla="*/ 0 w 713599"/>
              <a:gd name="connsiteY1" fmla="*/ 3628 h 2601685"/>
              <a:gd name="connsiteX2" fmla="*/ 713599 w 713599"/>
              <a:gd name="connsiteY2" fmla="*/ 10885 h 2601685"/>
              <a:gd name="connsiteX3" fmla="*/ 707571 w 713599"/>
              <a:gd name="connsiteY3" fmla="*/ 511628 h 2601685"/>
              <a:gd name="connsiteX4" fmla="*/ 707571 w 713599"/>
              <a:gd name="connsiteY4" fmla="*/ 2601685 h 260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3599" h="2601685">
                <a:moveTo>
                  <a:pt x="0" y="0"/>
                </a:moveTo>
                <a:lnTo>
                  <a:pt x="0" y="3628"/>
                </a:lnTo>
                <a:cubicBezTo>
                  <a:pt x="237866" y="6047"/>
                  <a:pt x="485477" y="3704"/>
                  <a:pt x="713599" y="10885"/>
                </a:cubicBezTo>
                <a:cubicBezTo>
                  <a:pt x="712466" y="157721"/>
                  <a:pt x="709580" y="344714"/>
                  <a:pt x="707571" y="511628"/>
                </a:cubicBezTo>
                <a:lnTo>
                  <a:pt x="707571" y="2601685"/>
                </a:lnTo>
              </a:path>
            </a:pathLst>
          </a:custGeom>
          <a:ln w="28575">
            <a:solidFill>
              <a:srgbClr val="04965B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олилиния 107"/>
          <p:cNvSpPr/>
          <p:nvPr/>
        </p:nvSpPr>
        <p:spPr>
          <a:xfrm>
            <a:off x="2059313" y="3323195"/>
            <a:ext cx="713599" cy="2601685"/>
          </a:xfrm>
          <a:custGeom>
            <a:avLst/>
            <a:gdLst>
              <a:gd name="connsiteX0" fmla="*/ 0 w 707571"/>
              <a:gd name="connsiteY0" fmla="*/ 32658 h 2634343"/>
              <a:gd name="connsiteX1" fmla="*/ 642257 w 707571"/>
              <a:gd name="connsiteY1" fmla="*/ 43543 h 2634343"/>
              <a:gd name="connsiteX2" fmla="*/ 631371 w 707571"/>
              <a:gd name="connsiteY2" fmla="*/ 0 h 2634343"/>
              <a:gd name="connsiteX3" fmla="*/ 587828 w 707571"/>
              <a:gd name="connsiteY3" fmla="*/ 21772 h 2634343"/>
              <a:gd name="connsiteX4" fmla="*/ 522514 w 707571"/>
              <a:gd name="connsiteY4" fmla="*/ 54429 h 2634343"/>
              <a:gd name="connsiteX5" fmla="*/ 478971 w 707571"/>
              <a:gd name="connsiteY5" fmla="*/ 65315 h 2634343"/>
              <a:gd name="connsiteX6" fmla="*/ 707571 w 707571"/>
              <a:gd name="connsiteY6" fmla="*/ 544286 h 2634343"/>
              <a:gd name="connsiteX7" fmla="*/ 707571 w 707571"/>
              <a:gd name="connsiteY7" fmla="*/ 2634343 h 2634343"/>
              <a:gd name="connsiteX0" fmla="*/ 0 w 707571"/>
              <a:gd name="connsiteY0" fmla="*/ 32658 h 2634343"/>
              <a:gd name="connsiteX1" fmla="*/ 642257 w 707571"/>
              <a:gd name="connsiteY1" fmla="*/ 43543 h 2634343"/>
              <a:gd name="connsiteX2" fmla="*/ 631371 w 707571"/>
              <a:gd name="connsiteY2" fmla="*/ 0 h 2634343"/>
              <a:gd name="connsiteX3" fmla="*/ 522514 w 707571"/>
              <a:gd name="connsiteY3" fmla="*/ 54429 h 2634343"/>
              <a:gd name="connsiteX4" fmla="*/ 478971 w 707571"/>
              <a:gd name="connsiteY4" fmla="*/ 65315 h 2634343"/>
              <a:gd name="connsiteX5" fmla="*/ 707571 w 707571"/>
              <a:gd name="connsiteY5" fmla="*/ 544286 h 2634343"/>
              <a:gd name="connsiteX6" fmla="*/ 707571 w 707571"/>
              <a:gd name="connsiteY6" fmla="*/ 2634343 h 2634343"/>
              <a:gd name="connsiteX0" fmla="*/ 0 w 729343"/>
              <a:gd name="connsiteY0" fmla="*/ 0 h 2601685"/>
              <a:gd name="connsiteX1" fmla="*/ 642257 w 729343"/>
              <a:gd name="connsiteY1" fmla="*/ 10885 h 2601685"/>
              <a:gd name="connsiteX2" fmla="*/ 522514 w 729343"/>
              <a:gd name="connsiteY2" fmla="*/ 21771 h 2601685"/>
              <a:gd name="connsiteX3" fmla="*/ 478971 w 729343"/>
              <a:gd name="connsiteY3" fmla="*/ 32657 h 2601685"/>
              <a:gd name="connsiteX4" fmla="*/ 707571 w 729343"/>
              <a:gd name="connsiteY4" fmla="*/ 511628 h 2601685"/>
              <a:gd name="connsiteX5" fmla="*/ 707571 w 729343"/>
              <a:gd name="connsiteY5" fmla="*/ 2601685 h 2601685"/>
              <a:gd name="connsiteX0" fmla="*/ 0 w 729343"/>
              <a:gd name="connsiteY0" fmla="*/ 0 h 2601685"/>
              <a:gd name="connsiteX1" fmla="*/ 642257 w 729343"/>
              <a:gd name="connsiteY1" fmla="*/ 10885 h 2601685"/>
              <a:gd name="connsiteX2" fmla="*/ 522514 w 729343"/>
              <a:gd name="connsiteY2" fmla="*/ 21771 h 2601685"/>
              <a:gd name="connsiteX3" fmla="*/ 707571 w 729343"/>
              <a:gd name="connsiteY3" fmla="*/ 511628 h 2601685"/>
              <a:gd name="connsiteX4" fmla="*/ 707571 w 729343"/>
              <a:gd name="connsiteY4" fmla="*/ 2601685 h 2601685"/>
              <a:gd name="connsiteX0" fmla="*/ 0 w 760185"/>
              <a:gd name="connsiteY0" fmla="*/ 0 h 2601685"/>
              <a:gd name="connsiteX1" fmla="*/ 642257 w 760185"/>
              <a:gd name="connsiteY1" fmla="*/ 10885 h 2601685"/>
              <a:gd name="connsiteX2" fmla="*/ 707571 w 760185"/>
              <a:gd name="connsiteY2" fmla="*/ 511628 h 2601685"/>
              <a:gd name="connsiteX3" fmla="*/ 707571 w 760185"/>
              <a:gd name="connsiteY3" fmla="*/ 2601685 h 2601685"/>
              <a:gd name="connsiteX0" fmla="*/ 0 w 707571"/>
              <a:gd name="connsiteY0" fmla="*/ 0 h 2601685"/>
              <a:gd name="connsiteX1" fmla="*/ 642257 w 707571"/>
              <a:gd name="connsiteY1" fmla="*/ 10885 h 2601685"/>
              <a:gd name="connsiteX2" fmla="*/ 707571 w 707571"/>
              <a:gd name="connsiteY2" fmla="*/ 511628 h 2601685"/>
              <a:gd name="connsiteX3" fmla="*/ 707571 w 707571"/>
              <a:gd name="connsiteY3" fmla="*/ 2601685 h 2601685"/>
              <a:gd name="connsiteX0" fmla="*/ 0 w 785101"/>
              <a:gd name="connsiteY0" fmla="*/ 0 h 2601685"/>
              <a:gd name="connsiteX1" fmla="*/ 785101 w 785101"/>
              <a:gd name="connsiteY1" fmla="*/ 10885 h 2601685"/>
              <a:gd name="connsiteX2" fmla="*/ 707571 w 785101"/>
              <a:gd name="connsiteY2" fmla="*/ 511628 h 2601685"/>
              <a:gd name="connsiteX3" fmla="*/ 707571 w 785101"/>
              <a:gd name="connsiteY3" fmla="*/ 2601685 h 2601685"/>
              <a:gd name="connsiteX0" fmla="*/ 0 w 785101"/>
              <a:gd name="connsiteY0" fmla="*/ 0 h 2601685"/>
              <a:gd name="connsiteX1" fmla="*/ 785101 w 785101"/>
              <a:gd name="connsiteY1" fmla="*/ 10885 h 2601685"/>
              <a:gd name="connsiteX2" fmla="*/ 707571 w 785101"/>
              <a:gd name="connsiteY2" fmla="*/ 511628 h 2601685"/>
              <a:gd name="connsiteX3" fmla="*/ 707571 w 785101"/>
              <a:gd name="connsiteY3" fmla="*/ 2601685 h 2601685"/>
              <a:gd name="connsiteX0" fmla="*/ 0 w 707571"/>
              <a:gd name="connsiteY0" fmla="*/ 0 h 2601685"/>
              <a:gd name="connsiteX1" fmla="*/ 642193 w 707571"/>
              <a:gd name="connsiteY1" fmla="*/ 10885 h 2601685"/>
              <a:gd name="connsiteX2" fmla="*/ 707571 w 707571"/>
              <a:gd name="connsiteY2" fmla="*/ 511628 h 2601685"/>
              <a:gd name="connsiteX3" fmla="*/ 707571 w 707571"/>
              <a:gd name="connsiteY3" fmla="*/ 2601685 h 2601685"/>
              <a:gd name="connsiteX0" fmla="*/ 0 w 713599"/>
              <a:gd name="connsiteY0" fmla="*/ 0 h 2601685"/>
              <a:gd name="connsiteX1" fmla="*/ 713599 w 713599"/>
              <a:gd name="connsiteY1" fmla="*/ 10885 h 2601685"/>
              <a:gd name="connsiteX2" fmla="*/ 707571 w 713599"/>
              <a:gd name="connsiteY2" fmla="*/ 511628 h 2601685"/>
              <a:gd name="connsiteX3" fmla="*/ 707571 w 713599"/>
              <a:gd name="connsiteY3" fmla="*/ 2601685 h 2601685"/>
              <a:gd name="connsiteX0" fmla="*/ 0 w 713599"/>
              <a:gd name="connsiteY0" fmla="*/ 0 h 2601685"/>
              <a:gd name="connsiteX1" fmla="*/ 713599 w 713599"/>
              <a:gd name="connsiteY1" fmla="*/ 10885 h 2601685"/>
              <a:gd name="connsiteX2" fmla="*/ 707571 w 713599"/>
              <a:gd name="connsiteY2" fmla="*/ 511628 h 2601685"/>
              <a:gd name="connsiteX3" fmla="*/ 707571 w 713599"/>
              <a:gd name="connsiteY3" fmla="*/ 2601685 h 2601685"/>
              <a:gd name="connsiteX0" fmla="*/ 0 w 713599"/>
              <a:gd name="connsiteY0" fmla="*/ 0 h 2601685"/>
              <a:gd name="connsiteX1" fmla="*/ 713599 w 713599"/>
              <a:gd name="connsiteY1" fmla="*/ 10885 h 2601685"/>
              <a:gd name="connsiteX2" fmla="*/ 707571 w 713599"/>
              <a:gd name="connsiteY2" fmla="*/ 511628 h 2601685"/>
              <a:gd name="connsiteX3" fmla="*/ 707571 w 713599"/>
              <a:gd name="connsiteY3" fmla="*/ 2601685 h 2601685"/>
              <a:gd name="connsiteX0" fmla="*/ 0 w 713599"/>
              <a:gd name="connsiteY0" fmla="*/ 0 h 2601685"/>
              <a:gd name="connsiteX1" fmla="*/ 713599 w 713599"/>
              <a:gd name="connsiteY1" fmla="*/ 10885 h 2601685"/>
              <a:gd name="connsiteX2" fmla="*/ 707571 w 713599"/>
              <a:gd name="connsiteY2" fmla="*/ 511628 h 2601685"/>
              <a:gd name="connsiteX3" fmla="*/ 707571 w 713599"/>
              <a:gd name="connsiteY3" fmla="*/ 2601685 h 2601685"/>
              <a:gd name="connsiteX0" fmla="*/ 0 w 713599"/>
              <a:gd name="connsiteY0" fmla="*/ 0 h 2601685"/>
              <a:gd name="connsiteX1" fmla="*/ 713599 w 713599"/>
              <a:gd name="connsiteY1" fmla="*/ 10885 h 2601685"/>
              <a:gd name="connsiteX2" fmla="*/ 707571 w 713599"/>
              <a:gd name="connsiteY2" fmla="*/ 511628 h 2601685"/>
              <a:gd name="connsiteX3" fmla="*/ 707571 w 713599"/>
              <a:gd name="connsiteY3" fmla="*/ 2601685 h 2601685"/>
              <a:gd name="connsiteX0" fmla="*/ 0 w 713599"/>
              <a:gd name="connsiteY0" fmla="*/ 0 h 2601685"/>
              <a:gd name="connsiteX1" fmla="*/ 713599 w 713599"/>
              <a:gd name="connsiteY1" fmla="*/ 10885 h 2601685"/>
              <a:gd name="connsiteX2" fmla="*/ 707571 w 713599"/>
              <a:gd name="connsiteY2" fmla="*/ 511628 h 2601685"/>
              <a:gd name="connsiteX3" fmla="*/ 707571 w 713599"/>
              <a:gd name="connsiteY3" fmla="*/ 2601685 h 2601685"/>
              <a:gd name="connsiteX0" fmla="*/ 0 w 713599"/>
              <a:gd name="connsiteY0" fmla="*/ 0 h 2601685"/>
              <a:gd name="connsiteX1" fmla="*/ 713599 w 713599"/>
              <a:gd name="connsiteY1" fmla="*/ 10885 h 2601685"/>
              <a:gd name="connsiteX2" fmla="*/ 707571 w 713599"/>
              <a:gd name="connsiteY2" fmla="*/ 511628 h 2601685"/>
              <a:gd name="connsiteX3" fmla="*/ 707571 w 713599"/>
              <a:gd name="connsiteY3" fmla="*/ 2601685 h 2601685"/>
              <a:gd name="connsiteX0" fmla="*/ 0 w 713599"/>
              <a:gd name="connsiteY0" fmla="*/ 0 h 2601685"/>
              <a:gd name="connsiteX1" fmla="*/ 713599 w 713599"/>
              <a:gd name="connsiteY1" fmla="*/ 10885 h 2601685"/>
              <a:gd name="connsiteX2" fmla="*/ 707571 w 713599"/>
              <a:gd name="connsiteY2" fmla="*/ 511628 h 2601685"/>
              <a:gd name="connsiteX3" fmla="*/ 707571 w 713599"/>
              <a:gd name="connsiteY3" fmla="*/ 2601685 h 2601685"/>
              <a:gd name="connsiteX0" fmla="*/ 0 w 713599"/>
              <a:gd name="connsiteY0" fmla="*/ 0 h 2601685"/>
              <a:gd name="connsiteX1" fmla="*/ 0 w 713599"/>
              <a:gd name="connsiteY1" fmla="*/ 3628 h 2601685"/>
              <a:gd name="connsiteX2" fmla="*/ 713599 w 713599"/>
              <a:gd name="connsiteY2" fmla="*/ 10885 h 2601685"/>
              <a:gd name="connsiteX3" fmla="*/ 707571 w 713599"/>
              <a:gd name="connsiteY3" fmla="*/ 511628 h 2601685"/>
              <a:gd name="connsiteX4" fmla="*/ 707571 w 713599"/>
              <a:gd name="connsiteY4" fmla="*/ 2601685 h 2601685"/>
              <a:gd name="connsiteX0" fmla="*/ 0 w 713599"/>
              <a:gd name="connsiteY0" fmla="*/ 0 h 2601685"/>
              <a:gd name="connsiteX1" fmla="*/ 0 w 713599"/>
              <a:gd name="connsiteY1" fmla="*/ 3628 h 2601685"/>
              <a:gd name="connsiteX2" fmla="*/ 713599 w 713599"/>
              <a:gd name="connsiteY2" fmla="*/ 10885 h 2601685"/>
              <a:gd name="connsiteX3" fmla="*/ 707571 w 713599"/>
              <a:gd name="connsiteY3" fmla="*/ 511628 h 2601685"/>
              <a:gd name="connsiteX4" fmla="*/ 707571 w 713599"/>
              <a:gd name="connsiteY4" fmla="*/ 2601685 h 2601685"/>
              <a:gd name="connsiteX0" fmla="*/ 0 w 713599"/>
              <a:gd name="connsiteY0" fmla="*/ 0 h 2601685"/>
              <a:gd name="connsiteX1" fmla="*/ 0 w 713599"/>
              <a:gd name="connsiteY1" fmla="*/ 3628 h 2601685"/>
              <a:gd name="connsiteX2" fmla="*/ 713599 w 713599"/>
              <a:gd name="connsiteY2" fmla="*/ 10885 h 2601685"/>
              <a:gd name="connsiteX3" fmla="*/ 707571 w 713599"/>
              <a:gd name="connsiteY3" fmla="*/ 511628 h 2601685"/>
              <a:gd name="connsiteX4" fmla="*/ 707571 w 713599"/>
              <a:gd name="connsiteY4" fmla="*/ 2601685 h 260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3599" h="2601685">
                <a:moveTo>
                  <a:pt x="0" y="0"/>
                </a:moveTo>
                <a:lnTo>
                  <a:pt x="0" y="3628"/>
                </a:lnTo>
                <a:cubicBezTo>
                  <a:pt x="237866" y="6047"/>
                  <a:pt x="485477" y="3704"/>
                  <a:pt x="713599" y="10885"/>
                </a:cubicBezTo>
                <a:cubicBezTo>
                  <a:pt x="712466" y="157721"/>
                  <a:pt x="709580" y="344714"/>
                  <a:pt x="707571" y="511628"/>
                </a:cubicBezTo>
                <a:lnTo>
                  <a:pt x="707571" y="2601685"/>
                </a:lnTo>
              </a:path>
            </a:pathLst>
          </a:custGeom>
          <a:ln w="28575">
            <a:solidFill>
              <a:srgbClr val="04965B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18F9A82-4F1A-4168-8660-E5CF6B953934}" type="slidenum">
              <a:rPr lang="ru-RU" sz="1800" smtClean="0"/>
              <a:pPr/>
              <a:t>5</a:t>
            </a:fld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0995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805264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ru-RU" sz="2200" dirty="0" smtClean="0">
                <a:latin typeface="+mj-lt"/>
              </a:rPr>
              <a:t>Возможность открытия контрольного счета НДС в любом банке второго уровня</a:t>
            </a:r>
          </a:p>
          <a:p>
            <a:pPr marL="514350" indent="-514350" algn="just">
              <a:buFont typeface="+mj-lt"/>
              <a:buAutoNum type="arabicPeriod"/>
              <a:tabLst>
                <a:tab pos="266700" algn="l"/>
                <a:tab pos="355600" algn="l"/>
              </a:tabLst>
            </a:pPr>
            <a:r>
              <a:rPr lang="ru-RU" sz="2200" dirty="0" smtClean="0">
                <a:latin typeface="+mj-lt"/>
                <a:cs typeface="Arial" pitchFamily="34" charset="0"/>
              </a:rPr>
              <a:t>Заполнение налогоплательщиком при расчете с поставщиками двух платежных поручений: </a:t>
            </a:r>
          </a:p>
          <a:p>
            <a:pPr marL="0" indent="266700" algn="just">
              <a:buFont typeface="Georgia" pitchFamily="18" charset="0"/>
              <a:buNone/>
              <a:tabLst>
                <a:tab pos="266700" algn="l"/>
                <a:tab pos="355600" algn="l"/>
              </a:tabLst>
            </a:pPr>
            <a:r>
              <a:rPr lang="ru-RU" sz="2200" dirty="0" smtClean="0">
                <a:latin typeface="+mj-lt"/>
                <a:cs typeface="Arial" pitchFamily="34" charset="0"/>
              </a:rPr>
              <a:t>	   - на оплату собственно стоимости товаров </a:t>
            </a:r>
          </a:p>
          <a:p>
            <a:pPr marL="0" indent="266700" algn="just">
              <a:buFont typeface="Georgia" pitchFamily="18" charset="0"/>
              <a:buNone/>
              <a:tabLst>
                <a:tab pos="266700" algn="l"/>
                <a:tab pos="355600" algn="l"/>
              </a:tabLst>
            </a:pPr>
            <a:r>
              <a:rPr lang="ru-RU" sz="2200" dirty="0" smtClean="0">
                <a:latin typeface="+mj-lt"/>
                <a:cs typeface="Arial" pitchFamily="34" charset="0"/>
              </a:rPr>
              <a:t>	   - на перечисление НДС </a:t>
            </a:r>
          </a:p>
          <a:p>
            <a:pPr marL="514350" indent="-514350" algn="just">
              <a:buAutoNum type="arabicPeriod" startAt="3"/>
              <a:tabLst>
                <a:tab pos="266700" algn="l"/>
                <a:tab pos="355600" algn="l"/>
              </a:tabLst>
            </a:pPr>
            <a:r>
              <a:rPr lang="ru-RU" sz="2200" dirty="0" smtClean="0">
                <a:latin typeface="+mj-lt"/>
                <a:cs typeface="Arial" pitchFamily="34" charset="0"/>
              </a:rPr>
              <a:t>Уплата в бюджет исчисленного НДС производится налогоплательщиком со своего </a:t>
            </a:r>
            <a:r>
              <a:rPr lang="ru-RU" sz="2200" dirty="0"/>
              <a:t>контрольного счета </a:t>
            </a:r>
            <a:r>
              <a:rPr lang="ru-RU" sz="2200" dirty="0" smtClean="0">
                <a:latin typeface="+mj-lt"/>
                <a:cs typeface="Arial" pitchFamily="34" charset="0"/>
              </a:rPr>
              <a:t>НДС по результатам представленной декларации</a:t>
            </a:r>
          </a:p>
          <a:p>
            <a:pPr marL="457200" indent="-457200" algn="just">
              <a:buFont typeface="+mj-lt"/>
              <a:buAutoNum type="arabicPeriod" startAt="4"/>
              <a:tabLst>
                <a:tab pos="266700" algn="l"/>
                <a:tab pos="355600" algn="l"/>
                <a:tab pos="723900" algn="l"/>
              </a:tabLst>
            </a:pPr>
            <a:r>
              <a:rPr lang="ru-RU" sz="2200" dirty="0" smtClean="0">
                <a:latin typeface="+mj-lt"/>
                <a:cs typeface="Arial" pitchFamily="34" charset="0"/>
              </a:rPr>
              <a:t>Оплата неплательщиками НДС на расчетный счет поставщика, который самостоятельно пополнит свой </a:t>
            </a:r>
            <a:r>
              <a:rPr lang="ru-RU" sz="2200" dirty="0" smtClean="0"/>
              <a:t>контрольный счет </a:t>
            </a:r>
            <a:r>
              <a:rPr lang="ru-RU" sz="2200" dirty="0" smtClean="0">
                <a:latin typeface="+mj-lt"/>
                <a:cs typeface="Arial" pitchFamily="34" charset="0"/>
              </a:rPr>
              <a:t>НДС</a:t>
            </a:r>
          </a:p>
          <a:p>
            <a:pPr marL="457200" indent="-457200" algn="just">
              <a:buFont typeface="+mj-lt"/>
              <a:buAutoNum type="arabicPeriod" startAt="5"/>
              <a:tabLst>
                <a:tab pos="266700" algn="l"/>
                <a:tab pos="355600" algn="l"/>
                <a:tab pos="723900" algn="l"/>
              </a:tabLst>
            </a:pPr>
            <a:r>
              <a:rPr lang="ru-RU" sz="2200" dirty="0" smtClean="0">
                <a:latin typeface="+mj-lt"/>
                <a:cs typeface="Arial" pitchFamily="34" charset="0"/>
              </a:rPr>
              <a:t>Налоговый  учет – по методу начисления </a:t>
            </a:r>
          </a:p>
          <a:p>
            <a:pPr marL="457200" indent="-457200" algn="just">
              <a:buFont typeface="+mj-lt"/>
              <a:buAutoNum type="arabicPeriod" startAt="5"/>
              <a:tabLst>
                <a:tab pos="266700" algn="l"/>
                <a:tab pos="355600" algn="l"/>
                <a:tab pos="723900" algn="l"/>
              </a:tabLst>
            </a:pPr>
            <a:r>
              <a:rPr lang="ru-RU" sz="2200" dirty="0" smtClean="0">
                <a:latin typeface="+mj-lt"/>
                <a:cs typeface="Arial" pitchFamily="34" charset="0"/>
              </a:rPr>
              <a:t>Применение ЭСФ по всей цепочке движения  товара</a:t>
            </a:r>
            <a:endParaRPr lang="ru-RU" sz="22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50405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Применение контрольного счета НДС</a:t>
            </a: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18F9A82-4F1A-4168-8660-E5CF6B953934}" type="slidenum">
              <a:rPr lang="ru-RU" sz="1800" smtClean="0"/>
              <a:pPr/>
              <a:t>6</a:t>
            </a:fld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Условия  возврата НДС по приобретенным товарам внутри страны </a:t>
            </a: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00200"/>
            <a:ext cx="8186766" cy="5043510"/>
          </a:xfrm>
        </p:spPr>
        <p:txBody>
          <a:bodyPr>
            <a:noAutofit/>
          </a:bodyPr>
          <a:lstStyle/>
          <a:p>
            <a:pPr marL="0" indent="625475" algn="just">
              <a:buFont typeface="+mj-lt"/>
              <a:buAutoNum type="arabicPeriod"/>
            </a:pPr>
            <a:r>
              <a:rPr lang="ru-RU" sz="2200" dirty="0" smtClean="0"/>
              <a:t>Осуществлять возврат НДС по приобретенным товарам </a:t>
            </a:r>
            <a:r>
              <a:rPr lang="ru-RU" sz="2200" b="1" dirty="0" smtClean="0"/>
              <a:t>внутри страны</a:t>
            </a:r>
            <a:r>
              <a:rPr lang="ru-RU" sz="2200" dirty="0" smtClean="0"/>
              <a:t> налогоплательщикам, не имеющим обороты, облагаемые по «0» ставке (в добровольном порядке). </a:t>
            </a:r>
          </a:p>
          <a:p>
            <a:pPr marL="0" indent="625475" algn="just">
              <a:buNone/>
            </a:pPr>
            <a:r>
              <a:rPr lang="ru-RU" sz="2200" dirty="0" smtClean="0"/>
              <a:t>Перечень таких товаров утверждается Постановлением Правительства РК. К примеру, на начальном этапе включить в перечень оборудования (станки), используемые для производства готовой продукции </a:t>
            </a:r>
          </a:p>
          <a:p>
            <a:pPr marL="0" indent="625475" algn="just">
              <a:buFont typeface="+mj-lt"/>
              <a:buAutoNum type="arabicPeriod" startAt="2"/>
            </a:pPr>
            <a:r>
              <a:rPr lang="ru-RU" sz="2200" dirty="0" smtClean="0"/>
              <a:t>Приобретенный товар (оборудование, станки) не подлежит дальнейшей  реализации в течение  двух лет</a:t>
            </a:r>
          </a:p>
          <a:p>
            <a:pPr marL="0" indent="625475" algn="just">
              <a:buAutoNum type="arabicPeriod" startAt="2"/>
            </a:pPr>
            <a:r>
              <a:rPr lang="ru-RU" sz="2200" dirty="0" smtClean="0"/>
              <a:t>Применение </a:t>
            </a:r>
            <a:r>
              <a:rPr lang="ru-RU" sz="2200" dirty="0"/>
              <a:t>контрольного </a:t>
            </a:r>
            <a:r>
              <a:rPr lang="ru-RU" sz="2200" dirty="0" smtClean="0"/>
              <a:t>счета НДС в банках второго уровня покупателем и поставщиками товара по всей цепочке поставки </a:t>
            </a:r>
          </a:p>
          <a:p>
            <a:pPr marL="0" indent="625475" algn="just">
              <a:buFont typeface="+mj-lt"/>
              <a:buAutoNum type="arabicPeriod" startAt="4"/>
            </a:pPr>
            <a:r>
              <a:rPr lang="ru-RU" sz="2200" dirty="0" smtClean="0"/>
              <a:t>Применение ЭСФ покупателем и поставщиками товара по всей цепочке  поставки  </a:t>
            </a:r>
          </a:p>
          <a:p>
            <a:pPr marL="0" indent="625475" algn="just">
              <a:buAutoNum type="arabicPeriod" startAt="4"/>
            </a:pPr>
            <a:endParaRPr lang="ru-RU" sz="2200" dirty="0" smtClean="0"/>
          </a:p>
          <a:p>
            <a:pPr marL="0" indent="625475" algn="just">
              <a:buAutoNum type="arabicPeriod" startAt="4"/>
            </a:pPr>
            <a:endParaRPr lang="ru-RU" sz="2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18F9A82-4F1A-4168-8660-E5CF6B953934}" type="slidenum">
              <a:rPr lang="ru-RU" sz="1800" smtClean="0"/>
              <a:pPr/>
              <a:t>7</a:t>
            </a:fld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1666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7" y="1412777"/>
            <a:ext cx="1512168" cy="2088231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Банк второго уровня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380312" y="1412776"/>
            <a:ext cx="1584176" cy="2232248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КГД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МФ РК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087776" y="2038060"/>
            <a:ext cx="5076512" cy="958892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Платежный шлюз электронного Правительства 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0"/>
            <a:ext cx="8397885" cy="890249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ru-RU" sz="3400" b="1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Взаимодействие </a:t>
            </a:r>
            <a:r>
              <a:rPr lang="ru-RU" sz="3400" b="1" dirty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Банков с </a:t>
            </a:r>
            <a:r>
              <a:rPr lang="ru-RU" sz="3400" b="1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КГД МФ РК</a:t>
            </a:r>
          </a:p>
          <a:p>
            <a:pPr algn="ctr"/>
            <a:r>
              <a:rPr lang="ru-RU" sz="3400" b="1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по контрольным счетам НДС</a:t>
            </a:r>
            <a:endParaRPr lang="ru-RU" sz="3400" b="1" dirty="0">
              <a:solidFill>
                <a:schemeClr val="accent4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2576" y="3789040"/>
            <a:ext cx="9144000" cy="692696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Информация: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35696" y="1477421"/>
            <a:ext cx="56166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Онлайн информация об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открытии,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ведении, закрытии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контрольных счетов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НДС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096188"/>
              </p:ext>
            </p:extLst>
          </p:nvPr>
        </p:nvGraphicFramePr>
        <p:xfrm>
          <a:off x="395536" y="4311353"/>
          <a:ext cx="849694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32248">
                <a:tc>
                  <a:txBody>
                    <a:bodyPr/>
                    <a:lstStyle/>
                    <a:p>
                      <a:pPr marL="285750" indent="-285750"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номер, дата открытия и закрытия контрольного счета НДС</a:t>
                      </a:r>
                    </a:p>
                    <a:p>
                      <a:pPr marL="285750" indent="-285750"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состояние счета (открытый/закрытый)</a:t>
                      </a:r>
                    </a:p>
                    <a:p>
                      <a:pPr marL="285750" indent="-285750"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номер и дата платежного документа</a:t>
                      </a:r>
                    </a:p>
                    <a:p>
                      <a:pPr marL="285750" indent="-285750"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БИК банка</a:t>
                      </a:r>
                    </a:p>
                    <a:p>
                      <a:pPr marL="285750" indent="-285750"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БИН/ИИН, наименование отправителя денег</a:t>
                      </a:r>
                    </a:p>
                    <a:p>
                      <a:pPr marL="285750" indent="-285750"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код назначения платежа</a:t>
                      </a:r>
                    </a:p>
                    <a:p>
                      <a:pPr marL="285750" indent="-285750"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проводка по дебету счета</a:t>
                      </a:r>
                      <a:endParaRPr lang="ru-RU" sz="1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0638"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проводка по кредиту счета</a:t>
                      </a:r>
                    </a:p>
                    <a:p>
                      <a:pPr marL="285750" indent="-20638"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дата проведения проводки</a:t>
                      </a:r>
                    </a:p>
                    <a:p>
                      <a:pPr marL="285750" indent="-20638"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валюта счета (тенге)</a:t>
                      </a:r>
                    </a:p>
                    <a:p>
                      <a:pPr marL="285750" indent="-20638"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</a:t>
                      </a:r>
                    </a:p>
                    <a:p>
                      <a:pPr marL="285750" indent="-20638"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сальдо</a:t>
                      </a:r>
                    </a:p>
                    <a:p>
                      <a:pPr marL="285750" indent="-20638"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назначение платежа</a:t>
                      </a:r>
                    </a:p>
                    <a:p>
                      <a:pPr marL="285750" indent="-20638" algn="l"/>
                      <a:endParaRPr lang="ru-RU" sz="1600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18F9A82-4F1A-4168-8660-E5CF6B953934}" type="slidenum">
              <a:rPr lang="ru-RU" sz="1800" smtClean="0"/>
              <a:pPr/>
              <a:t>8</a:t>
            </a:fld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2030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8804399" cy="90872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000" b="1" dirty="0" smtClean="0">
                <a:solidFill>
                  <a:schemeClr val="accent4">
                    <a:lumMod val="75000"/>
                  </a:schemeClr>
                </a:solidFill>
              </a:rPr>
              <a:t>Лицевой счет налогоплательщика в ИС КГД МФ РК </a:t>
            </a:r>
          </a:p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  <a:cs typeface="Arial" charset="0"/>
              </a:rPr>
              <a:t>(на основании данных контрольного счета НДС)</a:t>
            </a:r>
          </a:p>
        </p:txBody>
      </p:sp>
      <p:pic>
        <p:nvPicPr>
          <p:cNvPr id="9" name="sSep" descr="http://10.2.106.102:7777/webapp/adf/images/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2457450"/>
            <a:ext cx="4762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s1" descr="http://10.2.106.102:7777/webapp/adf/images/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050" y="2457450"/>
            <a:ext cx="476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sSep:2" descr="http://10.2.106.102:7777/webapp/adf/images/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457450"/>
            <a:ext cx="4762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sSep" descr="http://10.2.106.102:7777/webapp/adf/images/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1778000"/>
            <a:ext cx="4762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s1" descr="http://10.2.106.102:7777/webapp/adf/images/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1778000"/>
            <a:ext cx="476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sSep:2" descr="http://10.2.106.102:7777/webapp/adf/images/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1778000"/>
            <a:ext cx="4762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Скругленный прямоугольник 25"/>
          <p:cNvSpPr/>
          <p:nvPr/>
        </p:nvSpPr>
        <p:spPr>
          <a:xfrm>
            <a:off x="95473" y="1040302"/>
            <a:ext cx="6276727" cy="1101479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Период построения:   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01.01.2019 </a:t>
            </a:r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30.06.2019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Операционный день Банка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   31.12.2018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Наименование </a:t>
            </a:r>
            <a:r>
              <a:rPr lang="ru-R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Банка: </a:t>
            </a:r>
            <a:r>
              <a: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Банк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Номер счета (в тенге): </a:t>
            </a:r>
            <a:r>
              <a: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93457900101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Состояние </a:t>
            </a:r>
            <a:r>
              <a:rPr lang="ru-R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счета (открытый/закрытый): </a:t>
            </a:r>
            <a:r>
              <a: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4013" y="2143458"/>
            <a:ext cx="640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Наименование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налогоплательщика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ТОО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«В»</a:t>
            </a:r>
          </a:p>
          <a:p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БИН/ИИН: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620512345678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sSep" descr="http://10.2.106.102:7777/webapp/adf/images/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293547"/>
              </p:ext>
            </p:extLst>
          </p:nvPr>
        </p:nvGraphicFramePr>
        <p:xfrm>
          <a:off x="323526" y="2708920"/>
          <a:ext cx="8424938" cy="36003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00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00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285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199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Arial"/>
                        </a:rPr>
                        <a:t>Дата записи операции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Arial"/>
                        </a:rPr>
                        <a:t>Дата прихода / расхода по </a:t>
                      </a:r>
                      <a:endParaRPr lang="ru-RU" sz="1100" b="1" i="0" u="none" strike="noStrike" dirty="0" smtClean="0">
                        <a:latin typeface="Arial"/>
                      </a:endParaRP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latin typeface="Arial"/>
                        </a:rPr>
                        <a:t>Рольному счету НДС</a:t>
                      </a:r>
                      <a:endParaRPr lang="ru-RU" sz="11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Arial"/>
                        </a:rPr>
                        <a:t>Содержание операции и документ, на основании которого производится запись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Arial"/>
                        </a:rPr>
                        <a:t>Расчеты 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9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Arial"/>
                        </a:rPr>
                        <a:t>приход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Arial"/>
                        </a:rPr>
                        <a:t>расход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Arial"/>
                        </a:rPr>
                        <a:t>остаток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7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latin typeface="Arial"/>
                        </a:rPr>
                        <a:t>Сальдо расчетов на начало периода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85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"/>
                        </a:rPr>
                        <a:t>15.01.2019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"/>
                        </a:rPr>
                        <a:t>15.01.2019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latin typeface="Arial"/>
                        </a:rPr>
                        <a:t>Перечисление НДС с расчетного счета покупателя ТОО "В" для приобретения оборудования по контракту №21 от 01.07.2018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36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36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39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"/>
                        </a:rPr>
                        <a:t>30.06.2019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"/>
                        </a:rPr>
                        <a:t>30.06.2019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latin typeface="Arial"/>
                        </a:rPr>
                        <a:t>Оплата НДС на  </a:t>
                      </a:r>
                      <a:r>
                        <a:rPr lang="ru-RU" sz="1050" b="0" i="0" u="none" strike="noStrike" dirty="0" smtClean="0">
                          <a:latin typeface="Arial"/>
                        </a:rPr>
                        <a:t>контрольный счет поставщика </a:t>
                      </a:r>
                      <a:r>
                        <a:rPr lang="ru-RU" sz="1050" b="0" i="0" u="none" strike="noStrike" dirty="0">
                          <a:latin typeface="Arial"/>
                        </a:rPr>
                        <a:t>ТОО "Б" по контракту </a:t>
                      </a:r>
                      <a:r>
                        <a:rPr lang="ru-RU" sz="1050" b="0" i="0" u="none" strike="noStrike" dirty="0" smtClean="0">
                          <a:latin typeface="Arial"/>
                        </a:rPr>
                        <a:t>№543 </a:t>
                      </a:r>
                      <a:r>
                        <a:rPr lang="ru-RU" sz="1050" b="0" i="0" u="none" strike="noStrike" dirty="0">
                          <a:latin typeface="Arial"/>
                        </a:rPr>
                        <a:t>от 30.11.2018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36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99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"/>
                        </a:rPr>
                        <a:t>Сальдо расчетов на конец периода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/>
                        </a:rPr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/>
                        </a:rPr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/>
                        </a:rPr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18F9A82-4F1A-4168-8660-E5CF6B953934}" type="slidenum">
              <a:rPr lang="ru-RU" sz="1800" smtClean="0"/>
              <a:pPr/>
              <a:t>9</a:t>
            </a:fld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9794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827</Words>
  <Application>Microsoft Office PowerPoint</Application>
  <PresentationFormat>Экран (4:3)</PresentationFormat>
  <Paragraphs>242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Контрольный счет  налога на добавленную стоимость </vt:lpstr>
      <vt:lpstr>Возврат НДС из бюджета </vt:lpstr>
      <vt:lpstr>Механизм возврата НДС из бюджета  с применением контрольного счета НДС  в добровольном порядке  могут применять налогоплательщики при:</vt:lpstr>
      <vt:lpstr>Контрольный счет НДС открывается в банках второго уровня для учета движения сумм НДС</vt:lpstr>
      <vt:lpstr>Движение денег на контрольных счетах НДС</vt:lpstr>
      <vt:lpstr>Применение контрольного счета НДС</vt:lpstr>
      <vt:lpstr>Условия  возврата НДС по приобретенным товарам внутри страны </vt:lpstr>
      <vt:lpstr>Презентация PowerPoint</vt:lpstr>
      <vt:lpstr>Презентация PowerPoint</vt:lpstr>
      <vt:lpstr>Особенности проведения проверки  по возврату НДС  у  налогоплательщиков, применяющих  контрольный счет НДС</vt:lpstr>
      <vt:lpstr>Преимущества возврата НДС  с применением контрольного счета НДС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возврата НДС с применением ЭСКРОУ-счета</dc:title>
  <dc:creator>Aris</dc:creator>
  <cp:lastModifiedBy>Уксукбаев Жанболат Абильтаевич</cp:lastModifiedBy>
  <cp:revision>201</cp:revision>
  <dcterms:created xsi:type="dcterms:W3CDTF">2017-06-05T06:16:54Z</dcterms:created>
  <dcterms:modified xsi:type="dcterms:W3CDTF">2017-10-10T12:00:57Z</dcterms:modified>
</cp:coreProperties>
</file>